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9"/>
  </p:notesMasterIdLst>
  <p:sldIdLst>
    <p:sldId id="256" r:id="rId2"/>
    <p:sldId id="257" r:id="rId3"/>
    <p:sldId id="278" r:id="rId4"/>
    <p:sldId id="279" r:id="rId5"/>
    <p:sldId id="267" r:id="rId6"/>
    <p:sldId id="268" r:id="rId7"/>
    <p:sldId id="269" r:id="rId8"/>
    <p:sldId id="271" r:id="rId9"/>
    <p:sldId id="264" r:id="rId10"/>
    <p:sldId id="280" r:id="rId11"/>
    <p:sldId id="281" r:id="rId12"/>
    <p:sldId id="282" r:id="rId13"/>
    <p:sldId id="283" r:id="rId14"/>
    <p:sldId id="289" r:id="rId15"/>
    <p:sldId id="290" r:id="rId16"/>
    <p:sldId id="287" r:id="rId17"/>
    <p:sldId id="260" r:id="rId18"/>
  </p:sldIdLst>
  <p:sldSz cx="12192000" cy="6858000"/>
  <p:notesSz cx="6888163" cy="100187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40" autoAdjust="0"/>
    <p:restoredTop sz="94660"/>
  </p:normalViewPr>
  <p:slideViewPr>
    <p:cSldViewPr snapToGrid="0">
      <p:cViewPr varScale="1">
        <p:scale>
          <a:sx n="61" d="100"/>
          <a:sy n="61" d="100"/>
        </p:scale>
        <p:origin x="9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1"/>
            <a:ext cx="2985621" cy="503018"/>
          </a:xfrm>
          <a:prstGeom prst="rect">
            <a:avLst/>
          </a:prstGeom>
        </p:spPr>
        <p:txBody>
          <a:bodyPr vert="horz" lIns="92428" tIns="46214" rIns="92428" bIns="46214" rtlCol="0"/>
          <a:lstStyle>
            <a:lvl1pPr algn="l">
              <a:defRPr sz="1200"/>
            </a:lvl1pPr>
          </a:lstStyle>
          <a:p>
            <a:endParaRPr lang="en-US"/>
          </a:p>
        </p:txBody>
      </p:sp>
      <p:sp>
        <p:nvSpPr>
          <p:cNvPr id="3" name="Marcador de fecha 2"/>
          <p:cNvSpPr>
            <a:spLocks noGrp="1"/>
          </p:cNvSpPr>
          <p:nvPr>
            <p:ph type="dt" idx="1"/>
          </p:nvPr>
        </p:nvSpPr>
        <p:spPr>
          <a:xfrm>
            <a:off x="3900934" y="1"/>
            <a:ext cx="2985621" cy="503018"/>
          </a:xfrm>
          <a:prstGeom prst="rect">
            <a:avLst/>
          </a:prstGeom>
        </p:spPr>
        <p:txBody>
          <a:bodyPr vert="horz" lIns="92428" tIns="46214" rIns="92428" bIns="46214" rtlCol="0"/>
          <a:lstStyle>
            <a:lvl1pPr algn="r">
              <a:defRPr sz="1200"/>
            </a:lvl1pPr>
          </a:lstStyle>
          <a:p>
            <a:fld id="{6C59778E-51BF-4E8E-A12C-1C57051B9E12}" type="datetimeFigureOut">
              <a:rPr lang="en-US" smtClean="0"/>
              <a:t>5/4/2022</a:t>
            </a:fld>
            <a:endParaRPr lang="en-US"/>
          </a:p>
        </p:txBody>
      </p:sp>
      <p:sp>
        <p:nvSpPr>
          <p:cNvPr id="4" name="Marcador de imagen de diapositiva 3"/>
          <p:cNvSpPr>
            <a:spLocks noGrp="1" noRot="1" noChangeAspect="1"/>
          </p:cNvSpPr>
          <p:nvPr>
            <p:ph type="sldImg" idx="2"/>
          </p:nvPr>
        </p:nvSpPr>
        <p:spPr>
          <a:xfrm>
            <a:off x="439738" y="1252538"/>
            <a:ext cx="6008687" cy="3379787"/>
          </a:xfrm>
          <a:prstGeom prst="rect">
            <a:avLst/>
          </a:prstGeom>
          <a:noFill/>
          <a:ln w="12700">
            <a:solidFill>
              <a:prstClr val="black"/>
            </a:solidFill>
          </a:ln>
        </p:spPr>
        <p:txBody>
          <a:bodyPr vert="horz" lIns="92428" tIns="46214" rIns="92428" bIns="46214" rtlCol="0" anchor="ctr"/>
          <a:lstStyle/>
          <a:p>
            <a:endParaRPr lang="en-US"/>
          </a:p>
        </p:txBody>
      </p:sp>
      <p:sp>
        <p:nvSpPr>
          <p:cNvPr id="5" name="Marcador de notas 4"/>
          <p:cNvSpPr>
            <a:spLocks noGrp="1"/>
          </p:cNvSpPr>
          <p:nvPr>
            <p:ph type="body" sz="quarter" idx="3"/>
          </p:nvPr>
        </p:nvSpPr>
        <p:spPr>
          <a:xfrm>
            <a:off x="688495" y="4821927"/>
            <a:ext cx="5511174" cy="3944047"/>
          </a:xfrm>
          <a:prstGeom prst="rect">
            <a:avLst/>
          </a:prstGeom>
        </p:spPr>
        <p:txBody>
          <a:bodyPr vert="horz" lIns="92428" tIns="46214" rIns="92428" bIns="46214"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6" name="Marcador de pie de página 5"/>
          <p:cNvSpPr>
            <a:spLocks noGrp="1"/>
          </p:cNvSpPr>
          <p:nvPr>
            <p:ph type="ftr" sz="quarter" idx="4"/>
          </p:nvPr>
        </p:nvSpPr>
        <p:spPr>
          <a:xfrm>
            <a:off x="0" y="9515695"/>
            <a:ext cx="2985621" cy="503018"/>
          </a:xfrm>
          <a:prstGeom prst="rect">
            <a:avLst/>
          </a:prstGeom>
        </p:spPr>
        <p:txBody>
          <a:bodyPr vert="horz" lIns="92428" tIns="46214" rIns="92428" bIns="46214"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900934" y="9515695"/>
            <a:ext cx="2985621" cy="503018"/>
          </a:xfrm>
          <a:prstGeom prst="rect">
            <a:avLst/>
          </a:prstGeom>
        </p:spPr>
        <p:txBody>
          <a:bodyPr vert="horz" lIns="92428" tIns="46214" rIns="92428" bIns="46214" rtlCol="0" anchor="b"/>
          <a:lstStyle>
            <a:lvl1pPr algn="r">
              <a:defRPr sz="1200"/>
            </a:lvl1pPr>
          </a:lstStyle>
          <a:p>
            <a:fld id="{DE69B55A-5D41-47D5-9166-087EBE7C3715}" type="slidenum">
              <a:rPr lang="en-US" smtClean="0"/>
              <a:t>‹Nº›</a:t>
            </a:fld>
            <a:endParaRPr lang="en-US"/>
          </a:p>
        </p:txBody>
      </p:sp>
    </p:spTree>
    <p:extLst>
      <p:ext uri="{BB962C8B-B14F-4D97-AF65-F5344CB8AC3E}">
        <p14:creationId xmlns:p14="http://schemas.microsoft.com/office/powerpoint/2010/main" val="19521705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CO" dirty="0" err="1"/>
              <a:t>Read</a:t>
            </a:r>
            <a:r>
              <a:rPr lang="es-CO" dirty="0"/>
              <a:t> </a:t>
            </a:r>
            <a:r>
              <a:rPr lang="es-CO" dirty="0" err="1"/>
              <a:t>from</a:t>
            </a:r>
            <a:r>
              <a:rPr lang="es-CO" dirty="0"/>
              <a:t> </a:t>
            </a:r>
            <a:r>
              <a:rPr lang="es-CO" dirty="0" err="1"/>
              <a:t>article</a:t>
            </a:r>
            <a:r>
              <a:rPr lang="es-CO" dirty="0"/>
              <a:t> </a:t>
            </a:r>
            <a:r>
              <a:rPr lang="es-CO" dirty="0" err="1"/>
              <a:t>what</a:t>
            </a:r>
            <a:r>
              <a:rPr lang="es-CO" dirty="0"/>
              <a:t> </a:t>
            </a:r>
            <a:r>
              <a:rPr lang="es-CO" dirty="0" err="1"/>
              <a:t>we</a:t>
            </a:r>
            <a:r>
              <a:rPr lang="es-CO" dirty="0"/>
              <a:t> </a:t>
            </a:r>
            <a:r>
              <a:rPr lang="es-CO" dirty="0" err="1"/>
              <a:t>did</a:t>
            </a:r>
            <a:r>
              <a:rPr lang="es-CO" dirty="0"/>
              <a:t> in </a:t>
            </a:r>
            <a:r>
              <a:rPr lang="es-CO" dirty="0" err="1"/>
              <a:t>each</a:t>
            </a:r>
            <a:r>
              <a:rPr lang="es-CO" dirty="0"/>
              <a:t> </a:t>
            </a:r>
            <a:r>
              <a:rPr lang="es-CO" dirty="0" err="1"/>
              <a:t>stage</a:t>
            </a:r>
            <a:endParaRPr lang="es-CO" dirty="0"/>
          </a:p>
          <a:p>
            <a:endParaRPr lang="es-CO" dirty="0"/>
          </a:p>
          <a:p>
            <a:r>
              <a:rPr lang="es-CO" dirty="0" err="1"/>
              <a:t>Evaluator</a:t>
            </a:r>
            <a:r>
              <a:rPr lang="es-CO" dirty="0"/>
              <a:t> </a:t>
            </a:r>
            <a:r>
              <a:rPr lang="es-CO" dirty="0" err="1"/>
              <a:t>wonders</a:t>
            </a:r>
            <a:r>
              <a:rPr lang="es-CO" dirty="0"/>
              <a:t> </a:t>
            </a:r>
            <a:r>
              <a:rPr lang="es-CO" dirty="0" err="1"/>
              <a:t>why</a:t>
            </a:r>
            <a:r>
              <a:rPr lang="es-CO" dirty="0"/>
              <a:t> i </a:t>
            </a:r>
            <a:r>
              <a:rPr lang="es-CO" dirty="0" err="1"/>
              <a:t>did</a:t>
            </a:r>
            <a:r>
              <a:rPr lang="es-CO" dirty="0"/>
              <a:t> </a:t>
            </a:r>
            <a:r>
              <a:rPr lang="es-CO" dirty="0" err="1"/>
              <a:t>not</a:t>
            </a:r>
            <a:r>
              <a:rPr lang="es-CO" dirty="0"/>
              <a:t> use </a:t>
            </a:r>
            <a:r>
              <a:rPr lang="es-CO" dirty="0" err="1"/>
              <a:t>the</a:t>
            </a:r>
            <a:r>
              <a:rPr lang="es-CO" dirty="0"/>
              <a:t> original </a:t>
            </a:r>
            <a:r>
              <a:rPr lang="es-CO" dirty="0" err="1"/>
              <a:t>authors</a:t>
            </a:r>
            <a:r>
              <a:rPr lang="es-CO" baseline="0" dirty="0"/>
              <a:t> of </a:t>
            </a:r>
            <a:r>
              <a:rPr lang="es-CO" baseline="0" dirty="0" err="1"/>
              <a:t>the</a:t>
            </a:r>
            <a:r>
              <a:rPr lang="es-CO" baseline="0" dirty="0"/>
              <a:t> </a:t>
            </a:r>
            <a:r>
              <a:rPr lang="es-CO" baseline="0" dirty="0" err="1"/>
              <a:t>cycle</a:t>
            </a:r>
            <a:r>
              <a:rPr lang="es-CO" baseline="0" dirty="0"/>
              <a:t> (</a:t>
            </a:r>
            <a:r>
              <a:rPr lang="es-CO" baseline="0" dirty="0" err="1"/>
              <a:t>critsite</a:t>
            </a:r>
            <a:r>
              <a:rPr lang="es-CO" baseline="0" dirty="0"/>
              <a:t>, </a:t>
            </a:r>
            <a:r>
              <a:rPr lang="es-CO" baseline="0" dirty="0" err="1"/>
              <a:t>martin</a:t>
            </a:r>
            <a:r>
              <a:rPr lang="es-CO" baseline="0" dirty="0"/>
              <a:t>, rose and </a:t>
            </a:r>
            <a:r>
              <a:rPr lang="es-CO" baseline="0" dirty="0" err="1"/>
              <a:t>rothery</a:t>
            </a:r>
            <a:r>
              <a:rPr lang="es-CO" baseline="0" dirty="0"/>
              <a:t>) and </a:t>
            </a:r>
            <a:r>
              <a:rPr lang="es-CO" baseline="0" dirty="0" err="1"/>
              <a:t>cited</a:t>
            </a:r>
            <a:r>
              <a:rPr lang="es-CO" baseline="0" dirty="0"/>
              <a:t> </a:t>
            </a:r>
            <a:r>
              <a:rPr lang="es-CO" baseline="0" dirty="0" err="1"/>
              <a:t>other</a:t>
            </a:r>
            <a:r>
              <a:rPr lang="es-CO" baseline="0" dirty="0"/>
              <a:t> </a:t>
            </a:r>
            <a:r>
              <a:rPr lang="es-CO" baseline="0" dirty="0" err="1"/>
              <a:t>people</a:t>
            </a:r>
            <a:r>
              <a:rPr lang="es-CO" baseline="0" dirty="0"/>
              <a:t> </a:t>
            </a:r>
            <a:r>
              <a:rPr lang="es-CO" baseline="0" dirty="0" err="1"/>
              <a:t>instead</a:t>
            </a:r>
            <a:r>
              <a:rPr lang="es-CO" baseline="0" dirty="0"/>
              <a:t>. </a:t>
            </a:r>
          </a:p>
          <a:p>
            <a:r>
              <a:rPr lang="es-CO" dirty="0" err="1"/>
              <a:t>According</a:t>
            </a:r>
            <a:r>
              <a:rPr lang="es-CO" dirty="0"/>
              <a:t> to </a:t>
            </a:r>
            <a:r>
              <a:rPr lang="es-CO" dirty="0" err="1"/>
              <a:t>my</a:t>
            </a:r>
            <a:r>
              <a:rPr lang="es-CO" dirty="0"/>
              <a:t> </a:t>
            </a:r>
            <a:r>
              <a:rPr lang="es-CO" dirty="0" err="1"/>
              <a:t>research</a:t>
            </a:r>
            <a:r>
              <a:rPr lang="es-CO" dirty="0"/>
              <a:t>, </a:t>
            </a:r>
            <a:r>
              <a:rPr lang="es-CO" dirty="0" err="1"/>
              <a:t>the</a:t>
            </a:r>
            <a:r>
              <a:rPr lang="es-CO" dirty="0"/>
              <a:t> original </a:t>
            </a:r>
            <a:r>
              <a:rPr lang="es-CO" dirty="0" err="1"/>
              <a:t>authors</a:t>
            </a:r>
            <a:r>
              <a:rPr lang="es-CO" dirty="0"/>
              <a:t> </a:t>
            </a:r>
            <a:r>
              <a:rPr lang="es-CO" dirty="0" err="1"/>
              <a:t>were</a:t>
            </a:r>
            <a:r>
              <a:rPr lang="es-CO" dirty="0"/>
              <a:t> </a:t>
            </a:r>
            <a:r>
              <a:rPr lang="es-CO" b="1" dirty="0" err="1"/>
              <a:t>callghan</a:t>
            </a:r>
            <a:r>
              <a:rPr lang="es-CO" b="1" dirty="0"/>
              <a:t> and </a:t>
            </a:r>
            <a:r>
              <a:rPr lang="es-CO" b="1" dirty="0" err="1"/>
              <a:t>rothery</a:t>
            </a:r>
            <a:r>
              <a:rPr lang="es-CO" b="1" dirty="0"/>
              <a:t> 88, </a:t>
            </a:r>
            <a:r>
              <a:rPr lang="es-CO" b="1" dirty="0" err="1"/>
              <a:t>then</a:t>
            </a:r>
            <a:r>
              <a:rPr lang="es-CO" b="1" dirty="0"/>
              <a:t> </a:t>
            </a:r>
            <a:r>
              <a:rPr lang="es-CO" b="1" dirty="0" err="1"/>
              <a:t>martin</a:t>
            </a:r>
            <a:r>
              <a:rPr lang="es-CO" b="1" dirty="0"/>
              <a:t> 89, </a:t>
            </a:r>
            <a:r>
              <a:rPr lang="es-CO" b="1" dirty="0" err="1"/>
              <a:t>macken</a:t>
            </a:r>
            <a:r>
              <a:rPr lang="es-CO" b="1" dirty="0"/>
              <a:t> et al. 89, </a:t>
            </a:r>
            <a:r>
              <a:rPr lang="es-CO" b="1" dirty="0" err="1"/>
              <a:t>derewianka</a:t>
            </a:r>
            <a:r>
              <a:rPr lang="es-CO" b="1" dirty="0"/>
              <a:t> 90 (in </a:t>
            </a:r>
            <a:r>
              <a:rPr lang="es-CO" b="1" dirty="0" err="1"/>
              <a:t>knapp</a:t>
            </a:r>
            <a:r>
              <a:rPr lang="es-CO" b="1" dirty="0"/>
              <a:t> &amp; </a:t>
            </a:r>
            <a:r>
              <a:rPr lang="es-CO" b="1" dirty="0" err="1"/>
              <a:t>watkins</a:t>
            </a:r>
            <a:r>
              <a:rPr lang="es-CO" b="1" dirty="0"/>
              <a:t> </a:t>
            </a:r>
            <a:r>
              <a:rPr lang="es-CO" b="1" dirty="0" err="1"/>
              <a:t>model</a:t>
            </a:r>
            <a:r>
              <a:rPr lang="es-CO" b="1" dirty="0"/>
              <a:t>) and 91, (in Christie1999) </a:t>
            </a:r>
            <a:r>
              <a:rPr lang="es-CO" dirty="0"/>
              <a:t>and </a:t>
            </a:r>
            <a:r>
              <a:rPr lang="es-CO" b="1" dirty="0" err="1"/>
              <a:t>martin</a:t>
            </a:r>
            <a:r>
              <a:rPr lang="es-CO" b="1" dirty="0"/>
              <a:t> and </a:t>
            </a:r>
            <a:r>
              <a:rPr lang="es-CO" b="1" dirty="0" err="1"/>
              <a:t>rothery</a:t>
            </a:r>
            <a:r>
              <a:rPr lang="es-CO" b="1" dirty="0"/>
              <a:t> 91</a:t>
            </a:r>
            <a:r>
              <a:rPr lang="es-CO" dirty="0"/>
              <a:t>. </a:t>
            </a:r>
            <a:r>
              <a:rPr lang="es-CO" dirty="0" err="1"/>
              <a:t>my</a:t>
            </a:r>
            <a:r>
              <a:rPr lang="es-CO" dirty="0"/>
              <a:t> original </a:t>
            </a:r>
            <a:r>
              <a:rPr lang="es-CO" dirty="0" err="1"/>
              <a:t>work</a:t>
            </a:r>
            <a:r>
              <a:rPr lang="es-CO" dirty="0"/>
              <a:t> </a:t>
            </a:r>
            <a:r>
              <a:rPr lang="es-CO" dirty="0" err="1"/>
              <a:t>drew</a:t>
            </a:r>
            <a:r>
              <a:rPr lang="es-CO" dirty="0"/>
              <a:t> </a:t>
            </a:r>
            <a:r>
              <a:rPr lang="es-CO" dirty="0" err="1"/>
              <a:t>from</a:t>
            </a:r>
            <a:r>
              <a:rPr lang="es-CO" dirty="0"/>
              <a:t> </a:t>
            </a:r>
            <a:r>
              <a:rPr lang="es-CO" dirty="0" err="1"/>
              <a:t>derewaianka</a:t>
            </a:r>
            <a:r>
              <a:rPr lang="es-CO" dirty="0"/>
              <a:t> </a:t>
            </a:r>
            <a:r>
              <a:rPr lang="es-CO" dirty="0" err="1"/>
              <a:t>who</a:t>
            </a:r>
            <a:r>
              <a:rPr lang="es-CO" dirty="0"/>
              <a:t> </a:t>
            </a:r>
            <a:r>
              <a:rPr lang="es-CO" dirty="0" err="1"/>
              <a:t>was</a:t>
            </a:r>
            <a:r>
              <a:rPr lang="es-CO" dirty="0"/>
              <a:t> </a:t>
            </a:r>
            <a:r>
              <a:rPr lang="es-CO" dirty="0" err="1"/>
              <a:t>one</a:t>
            </a:r>
            <a:r>
              <a:rPr lang="es-CO" dirty="0"/>
              <a:t> original </a:t>
            </a:r>
            <a:r>
              <a:rPr lang="es-CO" dirty="0" err="1"/>
              <a:t>author</a:t>
            </a:r>
            <a:r>
              <a:rPr lang="es-CO" dirty="0"/>
              <a:t> </a:t>
            </a:r>
            <a:r>
              <a:rPr lang="es-CO" dirty="0" err="1"/>
              <a:t>but</a:t>
            </a:r>
            <a:r>
              <a:rPr lang="es-CO" dirty="0"/>
              <a:t> </a:t>
            </a:r>
            <a:r>
              <a:rPr lang="es-CO" dirty="0" err="1"/>
              <a:t>the</a:t>
            </a:r>
            <a:r>
              <a:rPr lang="es-CO" dirty="0"/>
              <a:t> </a:t>
            </a:r>
            <a:r>
              <a:rPr lang="es-CO" dirty="0" err="1"/>
              <a:t>evaluators</a:t>
            </a:r>
            <a:r>
              <a:rPr lang="es-CO" dirty="0"/>
              <a:t> </a:t>
            </a:r>
            <a:r>
              <a:rPr lang="es-CO" dirty="0" err="1"/>
              <a:t>were</a:t>
            </a:r>
            <a:r>
              <a:rPr lang="es-CO" dirty="0"/>
              <a:t> </a:t>
            </a:r>
            <a:r>
              <a:rPr lang="es-CO" dirty="0" err="1"/>
              <a:t>not</a:t>
            </a:r>
            <a:r>
              <a:rPr lang="es-CO" dirty="0"/>
              <a:t> fine </a:t>
            </a:r>
            <a:r>
              <a:rPr lang="es-CO" dirty="0" err="1"/>
              <a:t>with</a:t>
            </a:r>
            <a:r>
              <a:rPr lang="es-CO" dirty="0"/>
              <a:t> me </a:t>
            </a:r>
            <a:r>
              <a:rPr lang="es-CO" dirty="0" err="1"/>
              <a:t>citing</a:t>
            </a:r>
            <a:r>
              <a:rPr lang="es-CO" dirty="0"/>
              <a:t> </a:t>
            </a:r>
            <a:r>
              <a:rPr lang="es-CO" dirty="0" err="1"/>
              <a:t>only</a:t>
            </a:r>
            <a:r>
              <a:rPr lang="es-CO" dirty="0"/>
              <a:t> </a:t>
            </a:r>
            <a:r>
              <a:rPr lang="es-CO" dirty="0" err="1"/>
              <a:t>one</a:t>
            </a:r>
            <a:r>
              <a:rPr lang="es-CO" dirty="0"/>
              <a:t> autor </a:t>
            </a:r>
            <a:r>
              <a:rPr lang="es-CO" dirty="0" err="1"/>
              <a:t>for</a:t>
            </a:r>
            <a:r>
              <a:rPr lang="es-CO" dirty="0"/>
              <a:t> </a:t>
            </a:r>
            <a:r>
              <a:rPr lang="es-CO" dirty="0" err="1"/>
              <a:t>this</a:t>
            </a:r>
            <a:r>
              <a:rPr lang="es-CO" dirty="0"/>
              <a:t> </a:t>
            </a:r>
            <a:r>
              <a:rPr lang="es-CO" dirty="0" err="1"/>
              <a:t>part</a:t>
            </a:r>
            <a:r>
              <a:rPr lang="es-CO" dirty="0"/>
              <a:t>,</a:t>
            </a:r>
            <a:r>
              <a:rPr lang="es-CO" baseline="0" dirty="0"/>
              <a:t> so i </a:t>
            </a:r>
            <a:r>
              <a:rPr lang="es-CO" baseline="0" dirty="0" err="1"/>
              <a:t>looked</a:t>
            </a:r>
            <a:r>
              <a:rPr lang="es-CO" baseline="0" dirty="0"/>
              <a:t> </a:t>
            </a:r>
            <a:r>
              <a:rPr lang="es-CO" baseline="0" dirty="0" err="1"/>
              <a:t>for</a:t>
            </a:r>
            <a:r>
              <a:rPr lang="es-CO" baseline="0" dirty="0"/>
              <a:t> </a:t>
            </a:r>
            <a:r>
              <a:rPr lang="es-CO" baseline="0" dirty="0" err="1"/>
              <a:t>other</a:t>
            </a:r>
            <a:r>
              <a:rPr lang="es-CO" baseline="0" dirty="0"/>
              <a:t> </a:t>
            </a:r>
            <a:r>
              <a:rPr lang="es-CO" baseline="0" dirty="0" err="1"/>
              <a:t>refs</a:t>
            </a:r>
            <a:r>
              <a:rPr lang="es-CO" baseline="0" dirty="0"/>
              <a:t> </a:t>
            </a:r>
            <a:r>
              <a:rPr lang="es-CO" baseline="0" dirty="0" err="1"/>
              <a:t>that</a:t>
            </a:r>
            <a:r>
              <a:rPr lang="es-CO" baseline="0" dirty="0"/>
              <a:t> </a:t>
            </a:r>
            <a:r>
              <a:rPr lang="es-CO" baseline="0" dirty="0" err="1"/>
              <a:t>described</a:t>
            </a:r>
            <a:r>
              <a:rPr lang="es-CO" baseline="0" dirty="0"/>
              <a:t> </a:t>
            </a:r>
            <a:r>
              <a:rPr lang="es-CO" baseline="0" dirty="0" err="1"/>
              <a:t>the</a:t>
            </a:r>
            <a:r>
              <a:rPr lang="es-CO" baseline="0" dirty="0"/>
              <a:t> </a:t>
            </a:r>
            <a:r>
              <a:rPr lang="es-CO" baseline="0" dirty="0" err="1"/>
              <a:t>cylce</a:t>
            </a:r>
            <a:r>
              <a:rPr lang="es-CO" baseline="0" dirty="0"/>
              <a:t> in </a:t>
            </a:r>
            <a:r>
              <a:rPr lang="es-CO" baseline="0" dirty="0" err="1"/>
              <a:t>pretty</a:t>
            </a:r>
            <a:r>
              <a:rPr lang="es-CO" baseline="0" dirty="0"/>
              <a:t> </a:t>
            </a:r>
            <a:r>
              <a:rPr lang="es-CO" baseline="0" dirty="0" err="1"/>
              <a:t>much</a:t>
            </a:r>
            <a:r>
              <a:rPr lang="es-CO" baseline="0" dirty="0"/>
              <a:t> </a:t>
            </a:r>
            <a:r>
              <a:rPr lang="es-CO" baseline="0" dirty="0" err="1"/>
              <a:t>the</a:t>
            </a:r>
            <a:r>
              <a:rPr lang="es-CO" baseline="0" dirty="0"/>
              <a:t> </a:t>
            </a:r>
            <a:r>
              <a:rPr lang="es-CO" baseline="0" dirty="0" err="1"/>
              <a:t>same</a:t>
            </a:r>
            <a:r>
              <a:rPr lang="es-CO" baseline="0" dirty="0"/>
              <a:t> </a:t>
            </a:r>
            <a:r>
              <a:rPr lang="es-CO" baseline="0" dirty="0" err="1"/>
              <a:t>terms</a:t>
            </a:r>
            <a:r>
              <a:rPr lang="es-CO" baseline="0" dirty="0"/>
              <a:t> </a:t>
            </a:r>
            <a:r>
              <a:rPr lang="es-CO" baseline="0" dirty="0" err="1"/>
              <a:t>deerewianka</a:t>
            </a:r>
            <a:r>
              <a:rPr lang="es-CO" baseline="0" dirty="0"/>
              <a:t> </a:t>
            </a:r>
            <a:r>
              <a:rPr lang="es-CO" baseline="0" dirty="0" err="1"/>
              <a:t>had</a:t>
            </a:r>
            <a:r>
              <a:rPr lang="es-CO" baseline="0" dirty="0"/>
              <a:t>. </a:t>
            </a:r>
            <a:r>
              <a:rPr lang="es-CO" dirty="0"/>
              <a:t> </a:t>
            </a:r>
          </a:p>
        </p:txBody>
      </p:sp>
      <p:sp>
        <p:nvSpPr>
          <p:cNvPr id="4" name="Marcador de número de diapositiva 3"/>
          <p:cNvSpPr>
            <a:spLocks noGrp="1"/>
          </p:cNvSpPr>
          <p:nvPr>
            <p:ph type="sldNum" sz="quarter" idx="10"/>
          </p:nvPr>
        </p:nvSpPr>
        <p:spPr/>
        <p:txBody>
          <a:bodyPr/>
          <a:lstStyle/>
          <a:p>
            <a:fld id="{CAF633AF-2C78-4C19-A3F1-6FB848800C9A}" type="slidenum">
              <a:rPr lang="es-CO" smtClean="0"/>
              <a:t>13</a:t>
            </a:fld>
            <a:endParaRPr lang="es-CO"/>
          </a:p>
        </p:txBody>
      </p:sp>
    </p:spTree>
    <p:extLst>
      <p:ext uri="{BB962C8B-B14F-4D97-AF65-F5344CB8AC3E}">
        <p14:creationId xmlns:p14="http://schemas.microsoft.com/office/powerpoint/2010/main" val="2008046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5/4/2022</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‹Nº›</a:t>
            </a:fld>
            <a:endParaRPr lang="en-US" dirty="0"/>
          </a:p>
        </p:txBody>
      </p:sp>
      <p:grpSp>
        <p:nvGrpSpPr>
          <p:cNvPr id="9" name="Group 8"/>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accent1"/>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5/4/2022</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‹Nº›</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accent1"/>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s-ES"/>
              <a:t>Haga clic para modificar el estilo de título del patrón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5/4/2022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5/4/2022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5/4/2022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5/4/2022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5/4/2022</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‹Nº›</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5/4/2022</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‹Nº›</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5/4/2022</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‹Nº›</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libguides.usc.edu/writingguide/CARS" TargetMode="Externa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915128" y="888274"/>
            <a:ext cx="8361229" cy="2998406"/>
          </a:xfrm>
        </p:spPr>
        <p:txBody>
          <a:bodyPr/>
          <a:lstStyle/>
          <a:p>
            <a:r>
              <a:rPr lang="en-US" sz="4000" dirty="0"/>
              <a:t>Theories on which to base our tutoring</a:t>
            </a:r>
          </a:p>
        </p:txBody>
      </p:sp>
      <p:sp>
        <p:nvSpPr>
          <p:cNvPr id="3" name="Subtítulo 2"/>
          <p:cNvSpPr>
            <a:spLocks noGrp="1"/>
          </p:cNvSpPr>
          <p:nvPr>
            <p:ph type="subTitle" idx="1"/>
          </p:nvPr>
        </p:nvSpPr>
        <p:spPr>
          <a:xfrm>
            <a:off x="2679906" y="3956278"/>
            <a:ext cx="6831673" cy="1869755"/>
          </a:xfrm>
        </p:spPr>
        <p:txBody>
          <a:bodyPr>
            <a:normAutofit/>
          </a:bodyPr>
          <a:lstStyle/>
          <a:p>
            <a:r>
              <a:rPr lang="es-CO" dirty="0"/>
              <a:t>Dr. Doris Correa</a:t>
            </a:r>
          </a:p>
          <a:p>
            <a:r>
              <a:rPr lang="es-CO" dirty="0"/>
              <a:t>May 5, 2022</a:t>
            </a:r>
          </a:p>
          <a:p>
            <a:r>
              <a:rPr lang="es-CO" dirty="0" err="1"/>
              <a:t>School</a:t>
            </a:r>
            <a:r>
              <a:rPr lang="es-CO" dirty="0"/>
              <a:t> of </a:t>
            </a:r>
            <a:r>
              <a:rPr lang="es-CO" dirty="0" err="1"/>
              <a:t>Languages</a:t>
            </a:r>
            <a:endParaRPr lang="es-CO" dirty="0"/>
          </a:p>
          <a:p>
            <a:r>
              <a:rPr lang="es-CO" dirty="0" err="1"/>
              <a:t>Universida</a:t>
            </a:r>
            <a:r>
              <a:rPr lang="es-CO" dirty="0"/>
              <a:t> de Antioquia</a:t>
            </a:r>
          </a:p>
        </p:txBody>
      </p:sp>
    </p:spTree>
    <p:extLst>
      <p:ext uri="{BB962C8B-B14F-4D97-AF65-F5344CB8AC3E}">
        <p14:creationId xmlns:p14="http://schemas.microsoft.com/office/powerpoint/2010/main" val="27208194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S" dirty="0"/>
          </a:p>
        </p:txBody>
      </p:sp>
      <p:graphicFrame>
        <p:nvGraphicFramePr>
          <p:cNvPr id="4" name="Marcador de contenido 3"/>
          <p:cNvGraphicFramePr>
            <a:graphicFrameLocks noGrp="1"/>
          </p:cNvGraphicFramePr>
          <p:nvPr>
            <p:ph idx="1"/>
          </p:nvPr>
        </p:nvGraphicFramePr>
        <p:xfrm>
          <a:off x="838200" y="365125"/>
          <a:ext cx="10515600" cy="5488940"/>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3199309404"/>
                    </a:ext>
                  </a:extLst>
                </a:gridCol>
                <a:gridCol w="5257800">
                  <a:extLst>
                    <a:ext uri="{9D8B030D-6E8A-4147-A177-3AD203B41FA5}">
                      <a16:colId xmlns:a16="http://schemas.microsoft.com/office/drawing/2014/main" val="3708141788"/>
                    </a:ext>
                  </a:extLst>
                </a:gridCol>
              </a:tblGrid>
              <a:tr h="505287">
                <a:tc>
                  <a:txBody>
                    <a:bodyPr/>
                    <a:lstStyle/>
                    <a:p>
                      <a:r>
                        <a:rPr lang="es-CO" dirty="0" err="1"/>
                        <a:t>History</a:t>
                      </a:r>
                      <a:endParaRPr lang="es-ES" dirty="0"/>
                    </a:p>
                  </a:txBody>
                  <a:tcPr/>
                </a:tc>
                <a:tc>
                  <a:txBody>
                    <a:bodyPr/>
                    <a:lstStyle/>
                    <a:p>
                      <a:r>
                        <a:rPr lang="es-CO" dirty="0" err="1"/>
                        <a:t>Sciences</a:t>
                      </a:r>
                      <a:r>
                        <a:rPr lang="es-CO" dirty="0"/>
                        <a:t> </a:t>
                      </a:r>
                      <a:endParaRPr lang="es-ES" dirty="0"/>
                    </a:p>
                  </a:txBody>
                  <a:tcPr/>
                </a:tc>
                <a:extLst>
                  <a:ext uri="{0D108BD9-81ED-4DB2-BD59-A6C34878D82A}">
                    <a16:rowId xmlns:a16="http://schemas.microsoft.com/office/drawing/2014/main" val="4091253699"/>
                  </a:ext>
                </a:extLst>
              </a:tr>
              <a:tr h="4983653">
                <a:tc>
                  <a:txBody>
                    <a:bodyPr/>
                    <a:lstStyle/>
                    <a:p>
                      <a:r>
                        <a:rPr lang="es-CO" sz="2000" dirty="0" err="1"/>
                        <a:t>Relations</a:t>
                      </a:r>
                      <a:r>
                        <a:rPr lang="es-CO" sz="2000" dirty="0"/>
                        <a:t> of cause-</a:t>
                      </a:r>
                      <a:r>
                        <a:rPr lang="es-CO" sz="2000" dirty="0" err="1"/>
                        <a:t>effect</a:t>
                      </a:r>
                      <a:r>
                        <a:rPr lang="es-CO" sz="2000" dirty="0"/>
                        <a:t>, </a:t>
                      </a:r>
                      <a:r>
                        <a:rPr lang="es-CO" sz="2000" dirty="0" err="1"/>
                        <a:t>temporatility</a:t>
                      </a:r>
                      <a:r>
                        <a:rPr lang="es-CO" sz="2000" dirty="0"/>
                        <a:t> </a:t>
                      </a:r>
                      <a:r>
                        <a:rPr lang="es-CO" sz="2000" dirty="0" err="1"/>
                        <a:t>or</a:t>
                      </a:r>
                      <a:r>
                        <a:rPr lang="es-CO" sz="2000" dirty="0"/>
                        <a:t> </a:t>
                      </a:r>
                      <a:r>
                        <a:rPr lang="es-CO" sz="2000" dirty="0" err="1"/>
                        <a:t>causality</a:t>
                      </a:r>
                      <a:endParaRPr lang="es-CO" sz="2000" dirty="0"/>
                    </a:p>
                    <a:p>
                      <a:r>
                        <a:rPr lang="es-CO" sz="2000" dirty="0" err="1"/>
                        <a:t>Relations</a:t>
                      </a:r>
                      <a:r>
                        <a:rPr lang="es-CO" sz="2000" dirty="0"/>
                        <a:t> of </a:t>
                      </a:r>
                      <a:r>
                        <a:rPr lang="es-CO" sz="2000" dirty="0" err="1"/>
                        <a:t>being</a:t>
                      </a:r>
                      <a:r>
                        <a:rPr lang="es-CO" sz="2000" dirty="0"/>
                        <a:t> and </a:t>
                      </a:r>
                      <a:r>
                        <a:rPr lang="es-CO" sz="2000" dirty="0" err="1"/>
                        <a:t>having</a:t>
                      </a:r>
                      <a:endParaRPr lang="es-CO" sz="2000" dirty="0"/>
                    </a:p>
                    <a:p>
                      <a:r>
                        <a:rPr lang="es-CO" sz="2000" dirty="0" err="1"/>
                        <a:t>Interaction</a:t>
                      </a:r>
                      <a:r>
                        <a:rPr lang="es-CO" sz="2000" dirty="0"/>
                        <a:t> of </a:t>
                      </a:r>
                      <a:r>
                        <a:rPr lang="es-CO" sz="2000" dirty="0" err="1"/>
                        <a:t>past</a:t>
                      </a:r>
                      <a:r>
                        <a:rPr lang="es-CO" sz="2000" dirty="0"/>
                        <a:t> and </a:t>
                      </a:r>
                      <a:r>
                        <a:rPr lang="es-CO" sz="2000" dirty="0" err="1"/>
                        <a:t>present</a:t>
                      </a:r>
                      <a:endParaRPr lang="es-CO" sz="2000" dirty="0"/>
                    </a:p>
                    <a:p>
                      <a:r>
                        <a:rPr lang="es-CO" sz="2000" dirty="0" err="1"/>
                        <a:t>Actions</a:t>
                      </a:r>
                      <a:r>
                        <a:rPr lang="es-CO" sz="2000" dirty="0"/>
                        <a:t> </a:t>
                      </a:r>
                      <a:r>
                        <a:rPr lang="es-CO" sz="2000" dirty="0" err="1"/>
                        <a:t>become</a:t>
                      </a:r>
                      <a:r>
                        <a:rPr lang="es-CO" sz="2000" dirty="0"/>
                        <a:t> </a:t>
                      </a:r>
                      <a:r>
                        <a:rPr lang="es-CO" sz="2000" dirty="0" err="1"/>
                        <a:t>things</a:t>
                      </a:r>
                      <a:endParaRPr lang="es-CO" sz="2000" dirty="0"/>
                    </a:p>
                    <a:p>
                      <a:r>
                        <a:rPr lang="es-CO" sz="2000" dirty="0" err="1"/>
                        <a:t>People</a:t>
                      </a:r>
                      <a:r>
                        <a:rPr lang="es-CO" sz="2000" dirty="0"/>
                        <a:t> are </a:t>
                      </a:r>
                      <a:r>
                        <a:rPr lang="es-CO" sz="2000" dirty="0" err="1"/>
                        <a:t>effaced</a:t>
                      </a:r>
                      <a:endParaRPr lang="es-CO" sz="2000" dirty="0"/>
                    </a:p>
                    <a:p>
                      <a:r>
                        <a:rPr lang="es-CO" sz="2000" dirty="0" err="1"/>
                        <a:t>Participants</a:t>
                      </a:r>
                      <a:r>
                        <a:rPr lang="es-CO" sz="2000" dirty="0"/>
                        <a:t> run </a:t>
                      </a:r>
                      <a:r>
                        <a:rPr lang="es-CO" sz="2000" dirty="0" err="1"/>
                        <a:t>from</a:t>
                      </a:r>
                      <a:r>
                        <a:rPr lang="es-CO" sz="2000" dirty="0"/>
                        <a:t> personal to </a:t>
                      </a:r>
                      <a:r>
                        <a:rPr lang="es-CO" sz="2000" dirty="0" err="1"/>
                        <a:t>abstract</a:t>
                      </a:r>
                      <a:r>
                        <a:rPr lang="es-CO" sz="2000" dirty="0"/>
                        <a:t> </a:t>
                      </a:r>
                      <a:r>
                        <a:rPr lang="es-CO" sz="2000" dirty="0" err="1"/>
                        <a:t>with</a:t>
                      </a:r>
                      <a:r>
                        <a:rPr lang="es-CO" sz="2000" dirty="0"/>
                        <a:t> </a:t>
                      </a:r>
                      <a:r>
                        <a:rPr lang="es-CO" sz="2000" dirty="0" err="1"/>
                        <a:t>lots</a:t>
                      </a:r>
                      <a:r>
                        <a:rPr lang="es-CO" sz="2000" dirty="0"/>
                        <a:t> of </a:t>
                      </a:r>
                      <a:r>
                        <a:rPr lang="es-CO" sz="2000" dirty="0" err="1"/>
                        <a:t>participants</a:t>
                      </a:r>
                      <a:r>
                        <a:rPr lang="es-CO" sz="2000" dirty="0"/>
                        <a:t> </a:t>
                      </a:r>
                      <a:r>
                        <a:rPr lang="es-CO" sz="2000" dirty="0" err="1"/>
                        <a:t>being</a:t>
                      </a:r>
                      <a:r>
                        <a:rPr lang="es-CO" sz="2000" dirty="0"/>
                        <a:t> </a:t>
                      </a:r>
                      <a:r>
                        <a:rPr lang="es-CO" sz="2000" dirty="0" err="1"/>
                        <a:t>institutions</a:t>
                      </a:r>
                      <a:r>
                        <a:rPr lang="es-CO" sz="2000" dirty="0"/>
                        <a:t>,</a:t>
                      </a:r>
                      <a:r>
                        <a:rPr lang="es-CO" sz="2000" baseline="0" dirty="0"/>
                        <a:t> </a:t>
                      </a:r>
                      <a:r>
                        <a:rPr lang="es-CO" sz="2000" baseline="0" dirty="0" err="1"/>
                        <a:t>things</a:t>
                      </a:r>
                      <a:r>
                        <a:rPr lang="es-CO" sz="2000" baseline="0" dirty="0"/>
                        <a:t> </a:t>
                      </a:r>
                      <a:r>
                        <a:rPr lang="es-CO" sz="2000" baseline="0" dirty="0" err="1"/>
                        <a:t>or</a:t>
                      </a:r>
                      <a:r>
                        <a:rPr lang="es-CO" sz="2000" baseline="0" dirty="0"/>
                        <a:t> places</a:t>
                      </a:r>
                    </a:p>
                    <a:p>
                      <a:r>
                        <a:rPr lang="es-CO" sz="2000" dirty="0" err="1"/>
                        <a:t>Nonhuman</a:t>
                      </a:r>
                      <a:r>
                        <a:rPr lang="es-CO" sz="2000" dirty="0"/>
                        <a:t> </a:t>
                      </a:r>
                      <a:r>
                        <a:rPr lang="es-CO" sz="2000" dirty="0" err="1"/>
                        <a:t>actors</a:t>
                      </a:r>
                      <a:r>
                        <a:rPr lang="es-CO" sz="2000" dirty="0"/>
                        <a:t> (</a:t>
                      </a:r>
                      <a:r>
                        <a:rPr lang="es-CO" sz="2000" dirty="0" err="1"/>
                        <a:t>the</a:t>
                      </a:r>
                      <a:r>
                        <a:rPr lang="es-CO" sz="2000" dirty="0"/>
                        <a:t> </a:t>
                      </a:r>
                      <a:r>
                        <a:rPr lang="es-CO" sz="2000" dirty="0" err="1"/>
                        <a:t>north</a:t>
                      </a:r>
                      <a:r>
                        <a:rPr lang="es-CO" sz="2000" dirty="0"/>
                        <a:t>) </a:t>
                      </a:r>
                    </a:p>
                    <a:p>
                      <a:r>
                        <a:rPr lang="es-CO" sz="2000" dirty="0" err="1"/>
                        <a:t>Events</a:t>
                      </a:r>
                      <a:r>
                        <a:rPr lang="es-CO" sz="2000" dirty="0"/>
                        <a:t> </a:t>
                      </a:r>
                      <a:r>
                        <a:rPr lang="es-CO" sz="2000" dirty="0" err="1"/>
                        <a:t>presented</a:t>
                      </a:r>
                      <a:r>
                        <a:rPr lang="es-CO" sz="2000" dirty="0"/>
                        <a:t> as </a:t>
                      </a:r>
                      <a:r>
                        <a:rPr lang="es-CO" sz="2000" dirty="0" err="1"/>
                        <a:t>just</a:t>
                      </a:r>
                      <a:r>
                        <a:rPr lang="es-CO" sz="2000" dirty="0"/>
                        <a:t> happening </a:t>
                      </a:r>
                      <a:r>
                        <a:rPr lang="es-CO" sz="2000" dirty="0" err="1"/>
                        <a:t>with</a:t>
                      </a:r>
                      <a:r>
                        <a:rPr lang="es-CO" sz="2000" dirty="0"/>
                        <a:t> non-</a:t>
                      </a:r>
                      <a:r>
                        <a:rPr lang="es-CO" sz="2000" dirty="0" err="1"/>
                        <a:t>identified</a:t>
                      </a:r>
                      <a:r>
                        <a:rPr lang="es-CO" sz="2000" dirty="0"/>
                        <a:t> </a:t>
                      </a:r>
                      <a:r>
                        <a:rPr lang="es-CO" sz="2000" dirty="0" err="1"/>
                        <a:t>agents</a:t>
                      </a:r>
                      <a:endParaRPr lang="es-CO" sz="2000" dirty="0"/>
                    </a:p>
                    <a:p>
                      <a:r>
                        <a:rPr lang="es-CO" sz="2000" dirty="0" err="1"/>
                        <a:t>Attitude</a:t>
                      </a:r>
                      <a:r>
                        <a:rPr lang="es-CO" sz="2000" dirty="0"/>
                        <a:t> and </a:t>
                      </a:r>
                      <a:r>
                        <a:rPr lang="es-CO" sz="2000" dirty="0" err="1"/>
                        <a:t>judgement</a:t>
                      </a:r>
                      <a:r>
                        <a:rPr lang="es-CO" sz="2000" dirty="0"/>
                        <a:t> </a:t>
                      </a:r>
                      <a:r>
                        <a:rPr lang="es-CO" sz="2000" dirty="0" err="1"/>
                        <a:t>presented</a:t>
                      </a:r>
                      <a:r>
                        <a:rPr lang="es-CO" sz="2000" dirty="0"/>
                        <a:t> </a:t>
                      </a:r>
                      <a:r>
                        <a:rPr lang="es-CO" sz="2000" dirty="0" err="1"/>
                        <a:t>implicitely</a:t>
                      </a:r>
                      <a:endParaRPr lang="es-CO" sz="2000" dirty="0"/>
                    </a:p>
                    <a:p>
                      <a:r>
                        <a:rPr lang="es-CO" sz="2000" dirty="0" err="1"/>
                        <a:t>Conjunctions</a:t>
                      </a:r>
                      <a:r>
                        <a:rPr lang="es-CO" sz="2000" dirty="0"/>
                        <a:t> and temporal </a:t>
                      </a:r>
                      <a:r>
                        <a:rPr lang="es-CO" sz="2000" dirty="0" err="1"/>
                        <a:t>adjuntcs</a:t>
                      </a:r>
                      <a:r>
                        <a:rPr lang="es-CO" sz="2000" baseline="0" dirty="0"/>
                        <a:t> in </a:t>
                      </a:r>
                      <a:r>
                        <a:rPr lang="es-CO" sz="2000" baseline="0" dirty="0" err="1"/>
                        <a:t>first</a:t>
                      </a:r>
                      <a:r>
                        <a:rPr lang="es-CO" sz="2000" baseline="0" dirty="0"/>
                        <a:t> position</a:t>
                      </a:r>
                    </a:p>
                    <a:p>
                      <a:endParaRPr lang="es-ES" sz="2000" dirty="0"/>
                    </a:p>
                  </a:txBody>
                  <a:tcPr/>
                </a:tc>
                <a:tc>
                  <a:txBody>
                    <a:bodyPr/>
                    <a:lstStyle/>
                    <a:p>
                      <a:r>
                        <a:rPr lang="es-CO" sz="2400" dirty="0" err="1"/>
                        <a:t>Abstract</a:t>
                      </a:r>
                      <a:r>
                        <a:rPr lang="es-CO" sz="2400" dirty="0"/>
                        <a:t>,</a:t>
                      </a:r>
                      <a:r>
                        <a:rPr lang="es-CO" sz="2400" baseline="0" dirty="0"/>
                        <a:t> </a:t>
                      </a:r>
                      <a:r>
                        <a:rPr lang="es-CO" sz="2400" baseline="0" dirty="0" err="1"/>
                        <a:t>objective</a:t>
                      </a:r>
                      <a:r>
                        <a:rPr lang="es-CO" sz="2400" baseline="0" dirty="0"/>
                        <a:t> </a:t>
                      </a:r>
                      <a:r>
                        <a:rPr lang="es-CO" sz="2400" baseline="0" dirty="0" err="1"/>
                        <a:t>stance</a:t>
                      </a:r>
                      <a:endParaRPr lang="es-CO" sz="2400" baseline="0" dirty="0"/>
                    </a:p>
                    <a:p>
                      <a:r>
                        <a:rPr lang="es-CO" sz="2400" baseline="0" dirty="0" err="1"/>
                        <a:t>Information</a:t>
                      </a:r>
                      <a:r>
                        <a:rPr lang="es-CO" sz="2400" baseline="0" dirty="0"/>
                        <a:t> </a:t>
                      </a:r>
                      <a:r>
                        <a:rPr lang="es-CO" sz="2400" baseline="0" dirty="0" err="1"/>
                        <a:t>oriented</a:t>
                      </a:r>
                      <a:endParaRPr lang="es-CO" sz="2400" baseline="0" dirty="0"/>
                    </a:p>
                    <a:p>
                      <a:r>
                        <a:rPr lang="es-CO" sz="2400" baseline="0" dirty="0"/>
                        <a:t>Use of </a:t>
                      </a:r>
                      <a:r>
                        <a:rPr lang="es-CO" sz="2400" baseline="0" dirty="0" err="1"/>
                        <a:t>passive</a:t>
                      </a:r>
                      <a:r>
                        <a:rPr lang="es-CO" sz="2400" baseline="0" dirty="0"/>
                        <a:t> </a:t>
                      </a:r>
                      <a:r>
                        <a:rPr lang="es-CO" sz="2400" baseline="0" dirty="0" err="1"/>
                        <a:t>voice</a:t>
                      </a:r>
                      <a:r>
                        <a:rPr lang="es-CO" sz="2400" baseline="0" dirty="0"/>
                        <a:t> and </a:t>
                      </a:r>
                      <a:r>
                        <a:rPr lang="es-CO" sz="2400" baseline="0" dirty="0" err="1"/>
                        <a:t>technical</a:t>
                      </a:r>
                      <a:r>
                        <a:rPr lang="es-CO" sz="2400" baseline="0" dirty="0"/>
                        <a:t> </a:t>
                      </a:r>
                      <a:r>
                        <a:rPr lang="es-CO" sz="2400" baseline="0" dirty="0" err="1"/>
                        <a:t>terms</a:t>
                      </a:r>
                      <a:r>
                        <a:rPr lang="es-CO" sz="2400" baseline="0" dirty="0"/>
                        <a:t> </a:t>
                      </a:r>
                    </a:p>
                    <a:p>
                      <a:r>
                        <a:rPr lang="es-CO" sz="2400" baseline="0" dirty="0"/>
                        <a:t>Material and </a:t>
                      </a:r>
                      <a:r>
                        <a:rPr lang="es-CO" sz="2400" baseline="0" dirty="0" err="1"/>
                        <a:t>relational</a:t>
                      </a:r>
                      <a:r>
                        <a:rPr lang="es-CO" sz="2400" baseline="0" dirty="0"/>
                        <a:t> </a:t>
                      </a:r>
                      <a:r>
                        <a:rPr lang="es-CO" sz="2400" baseline="0" dirty="0" err="1"/>
                        <a:t>processes</a:t>
                      </a:r>
                      <a:endParaRPr lang="es-CO" sz="2400" baseline="0" dirty="0"/>
                    </a:p>
                    <a:p>
                      <a:r>
                        <a:rPr lang="es-CO" sz="2400" baseline="0" dirty="0" err="1"/>
                        <a:t>Grammatical</a:t>
                      </a:r>
                      <a:r>
                        <a:rPr lang="es-CO" sz="2400" baseline="0" dirty="0"/>
                        <a:t> </a:t>
                      </a:r>
                      <a:r>
                        <a:rPr lang="es-CO" sz="2400" baseline="0" dirty="0" err="1"/>
                        <a:t>metaphors</a:t>
                      </a:r>
                      <a:r>
                        <a:rPr lang="es-CO" sz="2400" baseline="0" dirty="0"/>
                        <a:t> </a:t>
                      </a:r>
                    </a:p>
                    <a:p>
                      <a:r>
                        <a:rPr lang="es-CO" sz="2400" baseline="0" dirty="0" err="1"/>
                        <a:t>Expanded</a:t>
                      </a:r>
                      <a:r>
                        <a:rPr lang="es-CO" sz="2400" baseline="0" dirty="0"/>
                        <a:t> nominal </a:t>
                      </a:r>
                      <a:r>
                        <a:rPr lang="es-CO" sz="2400" baseline="0" dirty="0" err="1"/>
                        <a:t>groups</a:t>
                      </a:r>
                      <a:endParaRPr lang="es-CO" sz="2400" baseline="0" dirty="0"/>
                    </a:p>
                    <a:p>
                      <a:endParaRPr lang="es-CO" sz="2000" baseline="0" dirty="0"/>
                    </a:p>
                    <a:p>
                      <a:endParaRPr lang="es-CO" sz="2000" baseline="0" dirty="0"/>
                    </a:p>
                    <a:p>
                      <a:endParaRPr lang="es-ES" sz="2000" dirty="0"/>
                    </a:p>
                  </a:txBody>
                  <a:tcPr/>
                </a:tc>
                <a:extLst>
                  <a:ext uri="{0D108BD9-81ED-4DB2-BD59-A6C34878D82A}">
                    <a16:rowId xmlns:a16="http://schemas.microsoft.com/office/drawing/2014/main" val="4017537865"/>
                  </a:ext>
                </a:extLst>
              </a:tr>
            </a:tbl>
          </a:graphicData>
        </a:graphic>
      </p:graphicFrame>
    </p:spTree>
    <p:extLst>
      <p:ext uri="{BB962C8B-B14F-4D97-AF65-F5344CB8AC3E}">
        <p14:creationId xmlns:p14="http://schemas.microsoft.com/office/powerpoint/2010/main" val="20426287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S" dirty="0"/>
          </a:p>
        </p:txBody>
      </p:sp>
      <p:graphicFrame>
        <p:nvGraphicFramePr>
          <p:cNvPr id="4" name="Marcador de contenido 3"/>
          <p:cNvGraphicFramePr>
            <a:graphicFrameLocks noGrp="1"/>
          </p:cNvGraphicFramePr>
          <p:nvPr>
            <p:ph idx="1"/>
          </p:nvPr>
        </p:nvGraphicFramePr>
        <p:xfrm>
          <a:off x="477672" y="134613"/>
          <a:ext cx="11395880" cy="6997527"/>
        </p:xfrm>
        <a:graphic>
          <a:graphicData uri="http://schemas.openxmlformats.org/drawingml/2006/table">
            <a:tbl>
              <a:tblPr firstRow="1" bandRow="1">
                <a:tableStyleId>{5C22544A-7EE6-4342-B048-85BDC9FD1C3A}</a:tableStyleId>
              </a:tblPr>
              <a:tblGrid>
                <a:gridCol w="5697940">
                  <a:extLst>
                    <a:ext uri="{9D8B030D-6E8A-4147-A177-3AD203B41FA5}">
                      <a16:colId xmlns:a16="http://schemas.microsoft.com/office/drawing/2014/main" val="3199309404"/>
                    </a:ext>
                  </a:extLst>
                </a:gridCol>
                <a:gridCol w="5697940">
                  <a:extLst>
                    <a:ext uri="{9D8B030D-6E8A-4147-A177-3AD203B41FA5}">
                      <a16:colId xmlns:a16="http://schemas.microsoft.com/office/drawing/2014/main" val="3708141788"/>
                    </a:ext>
                  </a:extLst>
                </a:gridCol>
              </a:tblGrid>
              <a:tr h="505287">
                <a:tc>
                  <a:txBody>
                    <a:bodyPr/>
                    <a:lstStyle/>
                    <a:p>
                      <a:r>
                        <a:rPr lang="es-CO" dirty="0" err="1"/>
                        <a:t>History</a:t>
                      </a:r>
                      <a:endParaRPr lang="es-ES" dirty="0"/>
                    </a:p>
                  </a:txBody>
                  <a:tcPr/>
                </a:tc>
                <a:tc>
                  <a:txBody>
                    <a:bodyPr/>
                    <a:lstStyle/>
                    <a:p>
                      <a:r>
                        <a:rPr lang="es-CO" dirty="0" err="1"/>
                        <a:t>Sciences</a:t>
                      </a:r>
                      <a:r>
                        <a:rPr lang="es-CO" dirty="0"/>
                        <a:t> </a:t>
                      </a:r>
                      <a:endParaRPr lang="es-ES" dirty="0"/>
                    </a:p>
                  </a:txBody>
                  <a:tcPr/>
                </a:tc>
                <a:extLst>
                  <a:ext uri="{0D108BD9-81ED-4DB2-BD59-A6C34878D82A}">
                    <a16:rowId xmlns:a16="http://schemas.microsoft.com/office/drawing/2014/main" val="4091253699"/>
                  </a:ext>
                </a:extLst>
              </a:tr>
              <a:tr h="498365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CO" sz="2000" dirty="0" err="1"/>
                        <a:t>Participants</a:t>
                      </a:r>
                      <a:r>
                        <a:rPr lang="es-CO" sz="2000" dirty="0"/>
                        <a:t>: </a:t>
                      </a:r>
                      <a:r>
                        <a:rPr lang="es-CO" sz="2000" dirty="0" err="1"/>
                        <a:t>Nonhuman</a:t>
                      </a:r>
                      <a:r>
                        <a:rPr lang="es-CO" sz="2000" dirty="0"/>
                        <a:t> </a:t>
                      </a:r>
                      <a:r>
                        <a:rPr lang="es-CO" sz="2000" dirty="0" err="1"/>
                        <a:t>actors</a:t>
                      </a:r>
                      <a:r>
                        <a:rPr lang="es-CO" sz="2000" dirty="0"/>
                        <a:t> </a:t>
                      </a:r>
                      <a:r>
                        <a:rPr lang="es-CO" sz="2000" dirty="0" err="1"/>
                        <a:t>institutions</a:t>
                      </a:r>
                      <a:r>
                        <a:rPr lang="es-CO" sz="2000" dirty="0"/>
                        <a:t>,</a:t>
                      </a:r>
                      <a:r>
                        <a:rPr lang="es-CO" sz="2000" baseline="0" dirty="0"/>
                        <a:t> </a:t>
                      </a:r>
                      <a:r>
                        <a:rPr lang="es-CO" sz="2000" baseline="0" dirty="0" err="1"/>
                        <a:t>things</a:t>
                      </a:r>
                      <a:r>
                        <a:rPr lang="es-CO" sz="2000" baseline="0" dirty="0"/>
                        <a:t>, places </a:t>
                      </a:r>
                      <a:r>
                        <a:rPr lang="es-CO" sz="2000" baseline="0" dirty="0" err="1"/>
                        <a:t>or</a:t>
                      </a:r>
                      <a:r>
                        <a:rPr lang="es-CO" sz="2000" baseline="0" dirty="0"/>
                        <a:t> </a:t>
                      </a:r>
                      <a:r>
                        <a:rPr lang="es-CO" sz="2000" dirty="0"/>
                        <a:t>non-</a:t>
                      </a:r>
                      <a:r>
                        <a:rPr lang="es-CO" sz="2000" dirty="0" err="1"/>
                        <a:t>identified</a:t>
                      </a:r>
                      <a:r>
                        <a:rPr lang="es-CO" sz="2000" dirty="0"/>
                        <a:t> </a:t>
                      </a:r>
                      <a:r>
                        <a:rPr lang="es-CO" sz="2000" dirty="0" err="1"/>
                        <a:t>agents</a:t>
                      </a:r>
                      <a:endParaRPr lang="es-CO" sz="2000" dirty="0"/>
                    </a:p>
                    <a:p>
                      <a:pPr marL="0" marR="0" indent="0" algn="l" defTabSz="914400" rtl="0" eaLnBrk="1" fontAlgn="auto" latinLnBrk="0" hangingPunct="1">
                        <a:lnSpc>
                          <a:spcPct val="100000"/>
                        </a:lnSpc>
                        <a:spcBef>
                          <a:spcPts val="0"/>
                        </a:spcBef>
                        <a:spcAft>
                          <a:spcPts val="0"/>
                        </a:spcAft>
                        <a:buClrTx/>
                        <a:buSzTx/>
                        <a:buFontTx/>
                        <a:buNone/>
                        <a:tabLst/>
                        <a:defRPr/>
                      </a:pPr>
                      <a:r>
                        <a:rPr lang="es-CO" sz="2000" dirty="0"/>
                        <a:t>(</a:t>
                      </a:r>
                      <a:r>
                        <a:rPr lang="es-CO" sz="2000" dirty="0" err="1"/>
                        <a:t>the</a:t>
                      </a:r>
                      <a:r>
                        <a:rPr lang="es-CO" sz="2000" dirty="0"/>
                        <a:t> </a:t>
                      </a:r>
                      <a:r>
                        <a:rPr lang="es-CO" sz="2000" dirty="0" err="1"/>
                        <a:t>north</a:t>
                      </a:r>
                      <a:r>
                        <a:rPr lang="es-CO" sz="2000" dirty="0"/>
                        <a:t>), </a:t>
                      </a:r>
                      <a:endParaRPr lang="es-CO" sz="2000" baseline="0" dirty="0"/>
                    </a:p>
                    <a:p>
                      <a:endParaRPr lang="es-CO" sz="2000" dirty="0"/>
                    </a:p>
                    <a:p>
                      <a:endParaRPr lang="es-CO" sz="2000" dirty="0"/>
                    </a:p>
                    <a:p>
                      <a:pPr marL="0" marR="0" indent="0" algn="l" defTabSz="914400" rtl="0" eaLnBrk="1" fontAlgn="auto" latinLnBrk="0" hangingPunct="1">
                        <a:lnSpc>
                          <a:spcPct val="100000"/>
                        </a:lnSpc>
                        <a:spcBef>
                          <a:spcPts val="0"/>
                        </a:spcBef>
                        <a:spcAft>
                          <a:spcPts val="0"/>
                        </a:spcAft>
                        <a:buClrTx/>
                        <a:buSzTx/>
                        <a:buFontTx/>
                        <a:buNone/>
                        <a:tabLst/>
                        <a:defRPr/>
                      </a:pPr>
                      <a:r>
                        <a:rPr lang="es-CO" sz="2000" dirty="0" err="1"/>
                        <a:t>Processes</a:t>
                      </a:r>
                      <a:r>
                        <a:rPr lang="es-CO" sz="2000" dirty="0"/>
                        <a:t>:</a:t>
                      </a:r>
                      <a:r>
                        <a:rPr lang="es-CO" sz="2000" baseline="0" dirty="0"/>
                        <a:t> </a:t>
                      </a:r>
                      <a:r>
                        <a:rPr lang="es-CO" sz="2000" dirty="0"/>
                        <a:t>of </a:t>
                      </a:r>
                      <a:r>
                        <a:rPr lang="es-CO" sz="2000" dirty="0" err="1"/>
                        <a:t>being</a:t>
                      </a:r>
                      <a:r>
                        <a:rPr lang="es-CO" sz="2000" dirty="0"/>
                        <a:t> and </a:t>
                      </a:r>
                      <a:r>
                        <a:rPr lang="es-CO" sz="2000" dirty="0" err="1"/>
                        <a:t>having</a:t>
                      </a:r>
                      <a:r>
                        <a:rPr lang="es-CO" sz="2000" dirty="0"/>
                        <a:t>, </a:t>
                      </a:r>
                      <a:r>
                        <a:rPr lang="es-CO" sz="2000" dirty="0" err="1"/>
                        <a:t>nominalizations</a:t>
                      </a:r>
                      <a:endParaRPr lang="es-CO" sz="2000" dirty="0"/>
                    </a:p>
                    <a:p>
                      <a:endParaRPr lang="es-CO" sz="2000" dirty="0"/>
                    </a:p>
                    <a:p>
                      <a:r>
                        <a:rPr lang="es-CO" sz="2000" dirty="0" err="1"/>
                        <a:t>Circumstances</a:t>
                      </a:r>
                      <a:r>
                        <a:rPr lang="es-CO" sz="2000" dirty="0"/>
                        <a:t> : </a:t>
                      </a:r>
                      <a:r>
                        <a:rPr lang="es-CO" sz="2000" dirty="0" err="1"/>
                        <a:t>temporatility</a:t>
                      </a:r>
                      <a:r>
                        <a:rPr lang="es-CO" sz="2000" dirty="0"/>
                        <a:t> </a:t>
                      </a:r>
                      <a:r>
                        <a:rPr lang="es-CO" sz="2000" dirty="0" err="1"/>
                        <a:t>or</a:t>
                      </a:r>
                      <a:r>
                        <a:rPr lang="es-CO" sz="2000" dirty="0"/>
                        <a:t> </a:t>
                      </a:r>
                      <a:r>
                        <a:rPr lang="es-CO" sz="2000" dirty="0" err="1"/>
                        <a:t>causality</a:t>
                      </a:r>
                      <a:endParaRPr lang="es-CO" sz="2000" dirty="0"/>
                    </a:p>
                    <a:p>
                      <a:endParaRPr lang="es-CO" sz="2000" dirty="0"/>
                    </a:p>
                    <a:p>
                      <a:r>
                        <a:rPr lang="es-CO" sz="2000" dirty="0"/>
                        <a:t>Tense: </a:t>
                      </a:r>
                      <a:r>
                        <a:rPr lang="es-CO" sz="2000" dirty="0" err="1"/>
                        <a:t>Interaction</a:t>
                      </a:r>
                      <a:r>
                        <a:rPr lang="es-CO" sz="2000" dirty="0"/>
                        <a:t> of </a:t>
                      </a:r>
                      <a:r>
                        <a:rPr lang="es-CO" sz="2000" dirty="0" err="1"/>
                        <a:t>past</a:t>
                      </a:r>
                      <a:r>
                        <a:rPr lang="es-CO" sz="2000" dirty="0"/>
                        <a:t> and </a:t>
                      </a:r>
                      <a:r>
                        <a:rPr lang="es-CO" sz="2000" dirty="0" err="1"/>
                        <a:t>present</a:t>
                      </a:r>
                      <a:endParaRPr lang="es-CO" sz="2000" dirty="0"/>
                    </a:p>
                    <a:p>
                      <a:endParaRPr lang="es-CO" sz="2000" dirty="0"/>
                    </a:p>
                    <a:p>
                      <a:r>
                        <a:rPr lang="es-CO" sz="2000" dirty="0" err="1"/>
                        <a:t>Voice</a:t>
                      </a:r>
                      <a:r>
                        <a:rPr lang="es-CO" sz="2000" dirty="0"/>
                        <a:t>: active</a:t>
                      </a:r>
                    </a:p>
                    <a:p>
                      <a:endParaRPr lang="es-CO" sz="2000" dirty="0"/>
                    </a:p>
                    <a:p>
                      <a:r>
                        <a:rPr lang="es-CO" sz="2000" dirty="0" err="1"/>
                        <a:t>Stance</a:t>
                      </a:r>
                      <a:r>
                        <a:rPr lang="es-CO" sz="2000" dirty="0"/>
                        <a:t>: </a:t>
                      </a:r>
                      <a:r>
                        <a:rPr lang="es-CO" sz="2000" dirty="0" err="1"/>
                        <a:t>Attitude</a:t>
                      </a:r>
                      <a:r>
                        <a:rPr lang="es-CO" sz="2000" dirty="0"/>
                        <a:t> and </a:t>
                      </a:r>
                      <a:r>
                        <a:rPr lang="es-CO" sz="2000" dirty="0" err="1"/>
                        <a:t>judgement</a:t>
                      </a:r>
                      <a:r>
                        <a:rPr lang="es-CO" sz="2000" dirty="0"/>
                        <a:t> </a:t>
                      </a:r>
                      <a:r>
                        <a:rPr lang="es-CO" sz="2000" dirty="0" err="1"/>
                        <a:t>presented</a:t>
                      </a:r>
                      <a:r>
                        <a:rPr lang="es-CO" sz="2000" dirty="0"/>
                        <a:t> </a:t>
                      </a:r>
                      <a:r>
                        <a:rPr lang="es-CO" sz="2000" dirty="0" err="1"/>
                        <a:t>implicitely</a:t>
                      </a:r>
                      <a:r>
                        <a:rPr lang="es-CO" sz="2000" dirty="0"/>
                        <a:t> (</a:t>
                      </a:r>
                      <a:r>
                        <a:rPr lang="es-CO" sz="2000" dirty="0" err="1"/>
                        <a:t>developed</a:t>
                      </a:r>
                      <a:r>
                        <a:rPr lang="es-CO" sz="2000" dirty="0"/>
                        <a:t>, </a:t>
                      </a:r>
                      <a:r>
                        <a:rPr lang="es-CO" sz="2000" dirty="0" err="1"/>
                        <a:t>growth</a:t>
                      </a:r>
                      <a:r>
                        <a:rPr lang="es-CO" sz="2000" dirty="0"/>
                        <a:t>, rose, a </a:t>
                      </a:r>
                      <a:r>
                        <a:rPr lang="es-CO" sz="2000" dirty="0" err="1"/>
                        <a:t>large</a:t>
                      </a:r>
                      <a:r>
                        <a:rPr lang="es-CO" sz="2000" dirty="0"/>
                        <a:t> </a:t>
                      </a:r>
                      <a:r>
                        <a:rPr lang="es-CO" sz="2000" dirty="0" err="1"/>
                        <a:t>amount</a:t>
                      </a:r>
                      <a:r>
                        <a:rPr lang="es-CO" sz="2000" dirty="0"/>
                        <a:t>,</a:t>
                      </a:r>
                      <a:r>
                        <a:rPr lang="es-CO" sz="2000" baseline="0" dirty="0"/>
                        <a:t> </a:t>
                      </a:r>
                      <a:r>
                        <a:rPr lang="es-CO" sz="2000" baseline="0" dirty="0" err="1"/>
                        <a:t>doubled</a:t>
                      </a:r>
                      <a:r>
                        <a:rPr lang="es-CO" sz="2000" baseline="0" dirty="0"/>
                        <a:t>)</a:t>
                      </a:r>
                      <a:endParaRPr lang="es-CO" sz="2000" dirty="0"/>
                    </a:p>
                    <a:p>
                      <a:endParaRPr lang="es-CO" sz="2000" dirty="0"/>
                    </a:p>
                    <a:p>
                      <a:r>
                        <a:rPr lang="es-CO" sz="2000" dirty="0" err="1"/>
                        <a:t>Connectors</a:t>
                      </a:r>
                      <a:r>
                        <a:rPr lang="es-CO" sz="2000" dirty="0"/>
                        <a:t>: </a:t>
                      </a:r>
                      <a:r>
                        <a:rPr lang="es-CO" sz="2000" dirty="0" err="1"/>
                        <a:t>Conjunctive</a:t>
                      </a:r>
                      <a:r>
                        <a:rPr lang="es-CO" sz="2000" dirty="0"/>
                        <a:t> links (so, </a:t>
                      </a:r>
                      <a:r>
                        <a:rPr lang="es-CO" sz="2000" dirty="0" err="1"/>
                        <a:t>because</a:t>
                      </a:r>
                      <a:r>
                        <a:rPr lang="es-CO" sz="2000" dirty="0"/>
                        <a:t>, </a:t>
                      </a:r>
                      <a:r>
                        <a:rPr lang="es-CO" sz="2000" dirty="0" err="1"/>
                        <a:t>although</a:t>
                      </a:r>
                      <a:r>
                        <a:rPr lang="es-CO" sz="2000" dirty="0"/>
                        <a:t>, </a:t>
                      </a:r>
                      <a:r>
                        <a:rPr lang="es-CO" sz="2000" dirty="0" err="1"/>
                        <a:t>despite</a:t>
                      </a:r>
                      <a:r>
                        <a:rPr lang="es-CO" sz="2000" dirty="0"/>
                        <a:t>, </a:t>
                      </a:r>
                      <a:r>
                        <a:rPr lang="es-CO" sz="2000" dirty="0" err="1"/>
                        <a:t>when</a:t>
                      </a:r>
                      <a:r>
                        <a:rPr lang="es-CO" sz="2000" dirty="0"/>
                        <a:t> ) and temporal </a:t>
                      </a:r>
                      <a:r>
                        <a:rPr lang="es-CO" sz="2000" dirty="0" err="1"/>
                        <a:t>adjuntcs</a:t>
                      </a:r>
                      <a:r>
                        <a:rPr lang="es-CO" sz="2000" baseline="0" dirty="0"/>
                        <a:t> in </a:t>
                      </a:r>
                      <a:r>
                        <a:rPr lang="es-CO" sz="2000" baseline="0" dirty="0" err="1"/>
                        <a:t>first</a:t>
                      </a:r>
                      <a:r>
                        <a:rPr lang="es-CO" sz="2000" baseline="0" dirty="0"/>
                        <a:t> position (</a:t>
                      </a:r>
                      <a:r>
                        <a:rPr lang="es-CO" sz="2000" baseline="0" dirty="0" err="1"/>
                        <a:t>between</a:t>
                      </a:r>
                      <a:r>
                        <a:rPr lang="es-CO" sz="2000" baseline="0" dirty="0"/>
                        <a:t> 1914 and 1926, </a:t>
                      </a:r>
                      <a:r>
                        <a:rPr lang="es-CO" sz="2000" baseline="0" dirty="0" err="1"/>
                        <a:t>during</a:t>
                      </a:r>
                      <a:r>
                        <a:rPr lang="es-CO" sz="2000" baseline="0" dirty="0"/>
                        <a:t> </a:t>
                      </a:r>
                      <a:r>
                        <a:rPr lang="es-CO" sz="2000" baseline="0" dirty="0" err="1"/>
                        <a:t>the</a:t>
                      </a:r>
                      <a:r>
                        <a:rPr lang="es-CO" sz="2000" baseline="0" dirty="0"/>
                        <a:t> 1920s…)</a:t>
                      </a:r>
                      <a:endParaRPr lang="es-ES" sz="2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CO" sz="2000" kern="1200" baseline="0" dirty="0" err="1">
                          <a:solidFill>
                            <a:schemeClr val="dk1"/>
                          </a:solidFill>
                          <a:latin typeface="+mn-lt"/>
                          <a:ea typeface="+mn-ea"/>
                          <a:cs typeface="+mn-cs"/>
                        </a:rPr>
                        <a:t>Participants</a:t>
                      </a:r>
                      <a:r>
                        <a:rPr lang="es-CO" sz="2000" kern="1200" baseline="0" dirty="0">
                          <a:solidFill>
                            <a:schemeClr val="dk1"/>
                          </a:solidFill>
                          <a:latin typeface="+mn-lt"/>
                          <a:ea typeface="+mn-ea"/>
                          <a:cs typeface="+mn-cs"/>
                        </a:rPr>
                        <a:t>: </a:t>
                      </a:r>
                      <a:r>
                        <a:rPr lang="es-CO" sz="2000" kern="1200" baseline="0" dirty="0" err="1">
                          <a:solidFill>
                            <a:schemeClr val="dk1"/>
                          </a:solidFill>
                          <a:latin typeface="+mn-lt"/>
                          <a:ea typeface="+mn-ea"/>
                          <a:cs typeface="+mn-cs"/>
                        </a:rPr>
                        <a:t>technical</a:t>
                      </a:r>
                      <a:r>
                        <a:rPr lang="es-CO" sz="2000" kern="1200" baseline="0" dirty="0">
                          <a:solidFill>
                            <a:schemeClr val="dk1"/>
                          </a:solidFill>
                          <a:latin typeface="+mn-lt"/>
                          <a:ea typeface="+mn-ea"/>
                          <a:cs typeface="+mn-cs"/>
                        </a:rPr>
                        <a:t> </a:t>
                      </a:r>
                      <a:r>
                        <a:rPr lang="es-CO" sz="2000" kern="1200" baseline="0" dirty="0" err="1">
                          <a:solidFill>
                            <a:schemeClr val="dk1"/>
                          </a:solidFill>
                          <a:latin typeface="+mn-lt"/>
                          <a:ea typeface="+mn-ea"/>
                          <a:cs typeface="+mn-cs"/>
                        </a:rPr>
                        <a:t>terms</a:t>
                      </a:r>
                      <a:r>
                        <a:rPr lang="es-CO" sz="2000" kern="1200" baseline="0" dirty="0">
                          <a:solidFill>
                            <a:schemeClr val="dk1"/>
                          </a:solidFill>
                          <a:latin typeface="+mn-lt"/>
                          <a:ea typeface="+mn-ea"/>
                          <a:cs typeface="+mn-cs"/>
                        </a:rPr>
                        <a:t> (</a:t>
                      </a:r>
                      <a:r>
                        <a:rPr lang="es-CO" sz="2000" kern="1200" baseline="0" dirty="0" err="1">
                          <a:solidFill>
                            <a:schemeClr val="dk1"/>
                          </a:solidFill>
                          <a:latin typeface="+mn-lt"/>
                          <a:ea typeface="+mn-ea"/>
                          <a:cs typeface="+mn-cs"/>
                        </a:rPr>
                        <a:t>pollen</a:t>
                      </a:r>
                      <a:r>
                        <a:rPr lang="es-CO" sz="2000" kern="1200" baseline="0" dirty="0">
                          <a:solidFill>
                            <a:schemeClr val="dk1"/>
                          </a:solidFill>
                          <a:latin typeface="+mn-lt"/>
                          <a:ea typeface="+mn-ea"/>
                          <a:cs typeface="+mn-cs"/>
                        </a:rPr>
                        <a:t>, </a:t>
                      </a:r>
                      <a:r>
                        <a:rPr lang="es-CO" sz="2000" kern="1200" baseline="0" dirty="0" err="1">
                          <a:solidFill>
                            <a:schemeClr val="dk1"/>
                          </a:solidFill>
                          <a:latin typeface="+mn-lt"/>
                          <a:ea typeface="+mn-ea"/>
                          <a:cs typeface="+mn-cs"/>
                        </a:rPr>
                        <a:t>pistil</a:t>
                      </a:r>
                      <a:r>
                        <a:rPr lang="es-CO" sz="2000" kern="1200" baseline="0" dirty="0">
                          <a:solidFill>
                            <a:schemeClr val="dk1"/>
                          </a:solidFill>
                          <a:latin typeface="+mn-lt"/>
                          <a:ea typeface="+mn-ea"/>
                          <a:cs typeface="+mn-cs"/>
                        </a:rPr>
                        <a:t>), </a:t>
                      </a:r>
                      <a:r>
                        <a:rPr lang="es-CO" sz="2000" kern="1200" baseline="0" dirty="0" err="1">
                          <a:solidFill>
                            <a:schemeClr val="dk1"/>
                          </a:solidFill>
                          <a:latin typeface="+mn-lt"/>
                          <a:ea typeface="+mn-ea"/>
                          <a:cs typeface="+mn-cs"/>
                        </a:rPr>
                        <a:t>Grammatical</a:t>
                      </a:r>
                      <a:r>
                        <a:rPr lang="es-CO" sz="2000" kern="1200" baseline="0" dirty="0">
                          <a:solidFill>
                            <a:schemeClr val="dk1"/>
                          </a:solidFill>
                          <a:latin typeface="+mn-lt"/>
                          <a:ea typeface="+mn-ea"/>
                          <a:cs typeface="+mn-cs"/>
                        </a:rPr>
                        <a:t> </a:t>
                      </a:r>
                      <a:r>
                        <a:rPr lang="es-CO" sz="2000" kern="1200" baseline="0" dirty="0" err="1">
                          <a:solidFill>
                            <a:schemeClr val="dk1"/>
                          </a:solidFill>
                          <a:latin typeface="+mn-lt"/>
                          <a:ea typeface="+mn-ea"/>
                          <a:cs typeface="+mn-cs"/>
                        </a:rPr>
                        <a:t>metaphors</a:t>
                      </a:r>
                      <a:r>
                        <a:rPr lang="es-CO" sz="2000" kern="1200" baseline="0" dirty="0">
                          <a:solidFill>
                            <a:schemeClr val="dk1"/>
                          </a:solidFill>
                          <a:latin typeface="+mn-lt"/>
                          <a:ea typeface="+mn-ea"/>
                          <a:cs typeface="+mn-cs"/>
                        </a:rPr>
                        <a:t> (</a:t>
                      </a:r>
                      <a:r>
                        <a:rPr lang="es-CO" sz="2000" kern="1200" baseline="0" dirty="0" err="1">
                          <a:solidFill>
                            <a:schemeClr val="dk1"/>
                          </a:solidFill>
                          <a:latin typeface="+mn-lt"/>
                          <a:ea typeface="+mn-ea"/>
                          <a:cs typeface="+mn-cs"/>
                        </a:rPr>
                        <a:t>pollination</a:t>
                      </a:r>
                      <a:r>
                        <a:rPr lang="es-CO" sz="2000" kern="1200" baseline="0" dirty="0">
                          <a:solidFill>
                            <a:schemeClr val="dk1"/>
                          </a:solidFill>
                          <a:latin typeface="+mn-lt"/>
                          <a:ea typeface="+mn-ea"/>
                          <a:cs typeface="+mn-cs"/>
                        </a:rPr>
                        <a:t>), </a:t>
                      </a:r>
                      <a:r>
                        <a:rPr lang="es-CO" sz="2000" kern="1200" baseline="0" dirty="0" err="1">
                          <a:solidFill>
                            <a:schemeClr val="dk1"/>
                          </a:solidFill>
                          <a:latin typeface="+mn-lt"/>
                          <a:ea typeface="+mn-ea"/>
                          <a:cs typeface="+mn-cs"/>
                        </a:rPr>
                        <a:t>expanded</a:t>
                      </a:r>
                      <a:r>
                        <a:rPr lang="es-CO" sz="2000" kern="1200" baseline="0" dirty="0">
                          <a:solidFill>
                            <a:schemeClr val="dk1"/>
                          </a:solidFill>
                          <a:latin typeface="+mn-lt"/>
                          <a:ea typeface="+mn-ea"/>
                          <a:cs typeface="+mn-cs"/>
                        </a:rPr>
                        <a:t> nominal </a:t>
                      </a:r>
                      <a:r>
                        <a:rPr lang="es-CO" sz="2000" kern="1200" baseline="0" dirty="0" err="1">
                          <a:solidFill>
                            <a:schemeClr val="dk1"/>
                          </a:solidFill>
                          <a:latin typeface="+mn-lt"/>
                          <a:ea typeface="+mn-ea"/>
                          <a:cs typeface="+mn-cs"/>
                        </a:rPr>
                        <a:t>groups</a:t>
                      </a:r>
                      <a:r>
                        <a:rPr lang="es-CO" sz="2000" kern="1200" baseline="0" dirty="0">
                          <a:solidFill>
                            <a:schemeClr val="dk1"/>
                          </a:solidFill>
                          <a:latin typeface="+mn-lt"/>
                          <a:ea typeface="+mn-ea"/>
                          <a:cs typeface="+mn-cs"/>
                        </a:rPr>
                        <a:t> (</a:t>
                      </a:r>
                      <a:r>
                        <a:rPr lang="es-CO" sz="2000" kern="1200" baseline="0" dirty="0" err="1">
                          <a:solidFill>
                            <a:schemeClr val="dk1"/>
                          </a:solidFill>
                          <a:latin typeface="+mn-lt"/>
                          <a:ea typeface="+mn-ea"/>
                          <a:cs typeface="+mn-cs"/>
                        </a:rPr>
                        <a:t>parts</a:t>
                      </a:r>
                      <a:r>
                        <a:rPr lang="es-CO" sz="2000" kern="1200" baseline="0" dirty="0">
                          <a:solidFill>
                            <a:schemeClr val="dk1"/>
                          </a:solidFill>
                          <a:latin typeface="+mn-lt"/>
                          <a:ea typeface="+mn-ea"/>
                          <a:cs typeface="+mn-cs"/>
                        </a:rPr>
                        <a:t> </a:t>
                      </a:r>
                      <a:r>
                        <a:rPr lang="es-CO" sz="2000" kern="1200" baseline="0" dirty="0" err="1">
                          <a:solidFill>
                            <a:schemeClr val="dk1"/>
                          </a:solidFill>
                          <a:latin typeface="+mn-lt"/>
                          <a:ea typeface="+mn-ea"/>
                          <a:cs typeface="+mn-cs"/>
                        </a:rPr>
                        <a:t>that</a:t>
                      </a:r>
                      <a:r>
                        <a:rPr lang="es-CO" sz="2000" kern="1200" baseline="0" dirty="0">
                          <a:solidFill>
                            <a:schemeClr val="dk1"/>
                          </a:solidFill>
                          <a:latin typeface="+mn-lt"/>
                          <a:ea typeface="+mn-ea"/>
                          <a:cs typeface="+mn-cs"/>
                        </a:rPr>
                        <a:t> </a:t>
                      </a:r>
                      <a:r>
                        <a:rPr lang="es-CO" sz="2000" kern="1200" baseline="0" dirty="0" err="1">
                          <a:solidFill>
                            <a:schemeClr val="dk1"/>
                          </a:solidFill>
                          <a:latin typeface="+mn-lt"/>
                          <a:ea typeface="+mn-ea"/>
                          <a:cs typeface="+mn-cs"/>
                        </a:rPr>
                        <a:t>work</a:t>
                      </a:r>
                      <a:r>
                        <a:rPr lang="es-CO" sz="2000" kern="1200" baseline="0" dirty="0">
                          <a:solidFill>
                            <a:schemeClr val="dk1"/>
                          </a:solidFill>
                          <a:latin typeface="+mn-lt"/>
                          <a:ea typeface="+mn-ea"/>
                          <a:cs typeface="+mn-cs"/>
                        </a:rPr>
                        <a:t> </a:t>
                      </a:r>
                      <a:r>
                        <a:rPr lang="es-CO" sz="2000" kern="1200" baseline="0" dirty="0" err="1">
                          <a:solidFill>
                            <a:schemeClr val="dk1"/>
                          </a:solidFill>
                          <a:latin typeface="+mn-lt"/>
                          <a:ea typeface="+mn-ea"/>
                          <a:cs typeface="+mn-cs"/>
                        </a:rPr>
                        <a:t>together</a:t>
                      </a:r>
                      <a:r>
                        <a:rPr lang="es-CO" sz="2000" kern="1200" baseline="0" dirty="0">
                          <a:solidFill>
                            <a:schemeClr val="dk1"/>
                          </a:solidFill>
                          <a:latin typeface="+mn-lt"/>
                          <a:ea typeface="+mn-ea"/>
                          <a:cs typeface="+mn-cs"/>
                        </a:rPr>
                        <a:t> to </a:t>
                      </a:r>
                      <a:r>
                        <a:rPr lang="es-CO" sz="2000" kern="1200" baseline="0" dirty="0" err="1">
                          <a:solidFill>
                            <a:schemeClr val="dk1"/>
                          </a:solidFill>
                          <a:latin typeface="+mn-lt"/>
                          <a:ea typeface="+mn-ea"/>
                          <a:cs typeface="+mn-cs"/>
                        </a:rPr>
                        <a:t>make</a:t>
                      </a:r>
                      <a:r>
                        <a:rPr lang="es-CO" sz="2000" kern="1200" baseline="0" dirty="0">
                          <a:solidFill>
                            <a:schemeClr val="dk1"/>
                          </a:solidFill>
                          <a:latin typeface="+mn-lt"/>
                          <a:ea typeface="+mn-ea"/>
                          <a:cs typeface="+mn-cs"/>
                        </a:rPr>
                        <a:t> sedes, </a:t>
                      </a:r>
                      <a:r>
                        <a:rPr lang="es-CO" sz="2000" kern="1200" baseline="0" dirty="0" err="1">
                          <a:solidFill>
                            <a:schemeClr val="dk1"/>
                          </a:solidFill>
                          <a:latin typeface="+mn-lt"/>
                          <a:ea typeface="+mn-ea"/>
                          <a:cs typeface="+mn-cs"/>
                        </a:rPr>
                        <a:t>pollen</a:t>
                      </a:r>
                      <a:r>
                        <a:rPr lang="es-CO" sz="2000" kern="1200" baseline="0" dirty="0">
                          <a:solidFill>
                            <a:schemeClr val="dk1"/>
                          </a:solidFill>
                          <a:latin typeface="+mn-lt"/>
                          <a:ea typeface="+mn-ea"/>
                          <a:cs typeface="+mn-cs"/>
                        </a:rPr>
                        <a:t>, a </a:t>
                      </a:r>
                      <a:r>
                        <a:rPr lang="es-CO" sz="2000" kern="1200" baseline="0" dirty="0" err="1">
                          <a:solidFill>
                            <a:schemeClr val="dk1"/>
                          </a:solidFill>
                          <a:latin typeface="+mn-lt"/>
                          <a:ea typeface="+mn-ea"/>
                          <a:cs typeface="+mn-cs"/>
                        </a:rPr>
                        <a:t>kind</a:t>
                      </a:r>
                      <a:r>
                        <a:rPr lang="es-CO" sz="2000" kern="1200" baseline="0" dirty="0">
                          <a:solidFill>
                            <a:schemeClr val="dk1"/>
                          </a:solidFill>
                          <a:latin typeface="+mn-lt"/>
                          <a:ea typeface="+mn-ea"/>
                          <a:cs typeface="+mn-cs"/>
                        </a:rPr>
                        <a:t> of </a:t>
                      </a:r>
                      <a:r>
                        <a:rPr lang="es-CO" sz="2000" kern="1200" baseline="0" dirty="0" err="1">
                          <a:solidFill>
                            <a:schemeClr val="dk1"/>
                          </a:solidFill>
                          <a:latin typeface="+mn-lt"/>
                          <a:ea typeface="+mn-ea"/>
                          <a:cs typeface="+mn-cs"/>
                        </a:rPr>
                        <a:t>powder</a:t>
                      </a:r>
                      <a:r>
                        <a:rPr lang="es-CO" sz="2000" kern="1200" baseline="0" dirty="0">
                          <a:solidFill>
                            <a:schemeClr val="dk1"/>
                          </a:solidFill>
                          <a:latin typeface="+mn-lt"/>
                          <a:ea typeface="+mn-ea"/>
                          <a:cs typeface="+mn-cs"/>
                        </a:rPr>
                        <a:t>)</a:t>
                      </a:r>
                    </a:p>
                    <a:p>
                      <a:endParaRPr lang="es-CO" sz="2000" kern="1200" baseline="0" dirty="0">
                        <a:solidFill>
                          <a:schemeClr val="dk1"/>
                        </a:solidFill>
                        <a:latin typeface="+mn-lt"/>
                        <a:ea typeface="+mn-ea"/>
                        <a:cs typeface="+mn-cs"/>
                      </a:endParaRPr>
                    </a:p>
                    <a:p>
                      <a:r>
                        <a:rPr lang="es-CO" sz="2000" kern="1200" baseline="0" dirty="0" err="1">
                          <a:solidFill>
                            <a:schemeClr val="dk1"/>
                          </a:solidFill>
                          <a:latin typeface="+mn-lt"/>
                          <a:ea typeface="+mn-ea"/>
                          <a:cs typeface="+mn-cs"/>
                        </a:rPr>
                        <a:t>Processes</a:t>
                      </a:r>
                      <a:r>
                        <a:rPr lang="es-CO" sz="2000" kern="1200" baseline="0" dirty="0">
                          <a:solidFill>
                            <a:schemeClr val="dk1"/>
                          </a:solidFill>
                          <a:latin typeface="+mn-lt"/>
                          <a:ea typeface="+mn-ea"/>
                          <a:cs typeface="+mn-cs"/>
                        </a:rPr>
                        <a:t>: Material and </a:t>
                      </a:r>
                      <a:r>
                        <a:rPr lang="es-CO" sz="2000" kern="1200" baseline="0" dirty="0" err="1">
                          <a:solidFill>
                            <a:schemeClr val="dk1"/>
                          </a:solidFill>
                          <a:latin typeface="+mn-lt"/>
                          <a:ea typeface="+mn-ea"/>
                          <a:cs typeface="+mn-cs"/>
                        </a:rPr>
                        <a:t>relational</a:t>
                      </a:r>
                      <a:r>
                        <a:rPr lang="es-CO" sz="2000" kern="1200" baseline="0" dirty="0">
                          <a:solidFill>
                            <a:schemeClr val="dk1"/>
                          </a:solidFill>
                          <a:latin typeface="+mn-lt"/>
                          <a:ea typeface="+mn-ea"/>
                          <a:cs typeface="+mn-cs"/>
                        </a:rPr>
                        <a:t> (</a:t>
                      </a:r>
                      <a:r>
                        <a:rPr lang="es-CO" sz="2000" kern="1200" baseline="0" dirty="0" err="1">
                          <a:solidFill>
                            <a:schemeClr val="dk1"/>
                          </a:solidFill>
                          <a:latin typeface="+mn-lt"/>
                          <a:ea typeface="+mn-ea"/>
                          <a:cs typeface="+mn-cs"/>
                        </a:rPr>
                        <a:t>make</a:t>
                      </a:r>
                      <a:r>
                        <a:rPr lang="es-CO" sz="2000" kern="1200" baseline="0" dirty="0">
                          <a:solidFill>
                            <a:schemeClr val="dk1"/>
                          </a:solidFill>
                          <a:latin typeface="+mn-lt"/>
                          <a:ea typeface="+mn-ea"/>
                          <a:cs typeface="+mn-cs"/>
                        </a:rPr>
                        <a:t>, </a:t>
                      </a:r>
                      <a:r>
                        <a:rPr lang="es-CO" sz="2000" kern="1200" baseline="0" dirty="0" err="1">
                          <a:solidFill>
                            <a:schemeClr val="dk1"/>
                          </a:solidFill>
                          <a:latin typeface="+mn-lt"/>
                          <a:ea typeface="+mn-ea"/>
                          <a:cs typeface="+mn-cs"/>
                        </a:rPr>
                        <a:t>form</a:t>
                      </a:r>
                      <a:r>
                        <a:rPr lang="es-CO" sz="2000" kern="1200" baseline="0" dirty="0">
                          <a:solidFill>
                            <a:schemeClr val="dk1"/>
                          </a:solidFill>
                          <a:latin typeface="+mn-lt"/>
                          <a:ea typeface="+mn-ea"/>
                          <a:cs typeface="+mn-cs"/>
                        </a:rPr>
                        <a:t>, </a:t>
                      </a:r>
                      <a:r>
                        <a:rPr lang="es-CO" sz="2000" kern="1200" baseline="0" dirty="0" err="1">
                          <a:solidFill>
                            <a:schemeClr val="dk1"/>
                          </a:solidFill>
                          <a:latin typeface="+mn-lt"/>
                          <a:ea typeface="+mn-ea"/>
                          <a:cs typeface="+mn-cs"/>
                        </a:rPr>
                        <a:t>is</a:t>
                      </a:r>
                      <a:r>
                        <a:rPr lang="es-CO" sz="2000" kern="1200" baseline="0" dirty="0">
                          <a:solidFill>
                            <a:schemeClr val="dk1"/>
                          </a:solidFill>
                          <a:latin typeface="+mn-lt"/>
                          <a:ea typeface="+mn-ea"/>
                          <a:cs typeface="+mn-cs"/>
                        </a:rPr>
                        <a:t>)</a:t>
                      </a:r>
                    </a:p>
                    <a:p>
                      <a:r>
                        <a:rPr lang="es-CO" sz="2000" baseline="0" dirty="0" err="1"/>
                        <a:t>Circumstances</a:t>
                      </a:r>
                      <a:r>
                        <a:rPr lang="es-CO" sz="2000" baseline="0" dirty="0"/>
                        <a:t>: </a:t>
                      </a:r>
                      <a:r>
                        <a:rPr lang="es-CO" sz="2000" baseline="0" dirty="0" err="1"/>
                        <a:t>seem</a:t>
                      </a:r>
                      <a:r>
                        <a:rPr lang="es-CO" sz="2000" baseline="0" dirty="0"/>
                        <a:t> to be temporal </a:t>
                      </a:r>
                      <a:r>
                        <a:rPr lang="es-CO" sz="2000" baseline="0" dirty="0" err="1"/>
                        <a:t>but</a:t>
                      </a:r>
                      <a:r>
                        <a:rPr lang="es-CO" sz="2000" baseline="0" dirty="0"/>
                        <a:t> are </a:t>
                      </a:r>
                      <a:r>
                        <a:rPr lang="es-CO" sz="2000" baseline="0" dirty="0" err="1">
                          <a:solidFill>
                            <a:srgbClr val="FF0000"/>
                          </a:solidFill>
                        </a:rPr>
                        <a:t>really</a:t>
                      </a:r>
                      <a:r>
                        <a:rPr lang="es-CO" sz="2000" baseline="0" dirty="0">
                          <a:solidFill>
                            <a:srgbClr val="FF0000"/>
                          </a:solidFill>
                        </a:rPr>
                        <a:t>???(</a:t>
                      </a:r>
                      <a:r>
                        <a:rPr lang="es-CO" sz="2000" baseline="0" dirty="0" err="1">
                          <a:solidFill>
                            <a:srgbClr val="FF0000"/>
                          </a:solidFill>
                        </a:rPr>
                        <a:t>pollination</a:t>
                      </a:r>
                      <a:r>
                        <a:rPr lang="es-CO" sz="2000" baseline="0" dirty="0">
                          <a:solidFill>
                            <a:srgbClr val="FF0000"/>
                          </a:solidFill>
                        </a:rPr>
                        <a:t> </a:t>
                      </a:r>
                      <a:r>
                        <a:rPr lang="es-CO" sz="2000" baseline="0" dirty="0" err="1">
                          <a:solidFill>
                            <a:srgbClr val="FF0000"/>
                          </a:solidFill>
                        </a:rPr>
                        <a:t>happens</a:t>
                      </a:r>
                      <a:r>
                        <a:rPr lang="es-CO" sz="2000" baseline="0" dirty="0">
                          <a:solidFill>
                            <a:srgbClr val="FF0000"/>
                          </a:solidFill>
                        </a:rPr>
                        <a:t> </a:t>
                      </a:r>
                      <a:r>
                        <a:rPr lang="es-CO" sz="2000" baseline="0" dirty="0" err="1">
                          <a:solidFill>
                            <a:srgbClr val="FF0000"/>
                          </a:solidFill>
                        </a:rPr>
                        <a:t>when</a:t>
                      </a:r>
                      <a:r>
                        <a:rPr lang="es-CO" sz="2000" baseline="0" dirty="0">
                          <a:solidFill>
                            <a:srgbClr val="FF0000"/>
                          </a:solidFill>
                        </a:rPr>
                        <a:t> </a:t>
                      </a:r>
                      <a:r>
                        <a:rPr lang="es-CO" sz="2000" baseline="0" dirty="0" err="1">
                          <a:solidFill>
                            <a:srgbClr val="FF0000"/>
                          </a:solidFill>
                        </a:rPr>
                        <a:t>pollen</a:t>
                      </a:r>
                      <a:r>
                        <a:rPr lang="es-CO" sz="2000" baseline="0" dirty="0">
                          <a:solidFill>
                            <a:srgbClr val="FF0000"/>
                          </a:solidFill>
                        </a:rPr>
                        <a:t> </a:t>
                      </a:r>
                      <a:r>
                        <a:rPr lang="es-CO" sz="2000" baseline="0" dirty="0" err="1">
                          <a:solidFill>
                            <a:srgbClr val="FF0000"/>
                          </a:solidFill>
                        </a:rPr>
                        <a:t>is</a:t>
                      </a:r>
                      <a:r>
                        <a:rPr lang="es-CO" sz="2000" baseline="0" dirty="0">
                          <a:solidFill>
                            <a:srgbClr val="FF0000"/>
                          </a:solidFill>
                        </a:rPr>
                        <a:t> </a:t>
                      </a:r>
                      <a:r>
                        <a:rPr lang="es-CO" sz="2000" baseline="0" dirty="0" err="1">
                          <a:solidFill>
                            <a:srgbClr val="FF0000"/>
                          </a:solidFill>
                        </a:rPr>
                        <a:t>carried</a:t>
                      </a:r>
                      <a:r>
                        <a:rPr lang="es-CO" sz="2000" baseline="0" dirty="0">
                          <a:solidFill>
                            <a:srgbClr val="FF0000"/>
                          </a:solidFill>
                        </a:rPr>
                        <a:t> </a:t>
                      </a:r>
                      <a:r>
                        <a:rPr lang="es-CO" sz="2000" baseline="0" dirty="0" err="1">
                          <a:solidFill>
                            <a:srgbClr val="FF0000"/>
                          </a:solidFill>
                        </a:rPr>
                        <a:t>from</a:t>
                      </a:r>
                      <a:r>
                        <a:rPr lang="es-CO" sz="2000" baseline="0" dirty="0">
                          <a:solidFill>
                            <a:srgbClr val="FF0000"/>
                          </a:solidFill>
                        </a:rPr>
                        <a:t> a </a:t>
                      </a:r>
                      <a:r>
                        <a:rPr lang="es-CO" sz="2000" baseline="0" dirty="0" err="1">
                          <a:solidFill>
                            <a:srgbClr val="FF0000"/>
                          </a:solidFill>
                        </a:rPr>
                        <a:t>stamen</a:t>
                      </a:r>
                      <a:r>
                        <a:rPr lang="es-CO" sz="2000" baseline="0" dirty="0">
                          <a:solidFill>
                            <a:srgbClr val="FF0000"/>
                          </a:solidFill>
                        </a:rPr>
                        <a:t> to a </a:t>
                      </a:r>
                      <a:r>
                        <a:rPr lang="es-CO" sz="2000" baseline="0" dirty="0" err="1">
                          <a:solidFill>
                            <a:srgbClr val="FF0000"/>
                          </a:solidFill>
                        </a:rPr>
                        <a:t>pistil</a:t>
                      </a:r>
                      <a:r>
                        <a:rPr lang="es-CO" sz="2000" baseline="0" dirty="0">
                          <a:solidFill>
                            <a:srgbClr val="FF0000"/>
                          </a:solidFill>
                        </a:rPr>
                        <a:t>) </a:t>
                      </a:r>
                    </a:p>
                    <a:p>
                      <a:endParaRPr lang="es-CO" sz="2000" baseline="0" dirty="0">
                        <a:solidFill>
                          <a:srgbClr val="FF0000"/>
                        </a:solidFill>
                      </a:endParaRPr>
                    </a:p>
                    <a:p>
                      <a:r>
                        <a:rPr lang="es-CO" sz="2000" baseline="0" dirty="0"/>
                        <a:t>Tense: </a:t>
                      </a:r>
                      <a:r>
                        <a:rPr lang="es-CO" sz="2000" baseline="0" dirty="0" err="1"/>
                        <a:t>present</a:t>
                      </a:r>
                      <a:r>
                        <a:rPr lang="es-CO" sz="2000" baseline="0" dirty="0"/>
                        <a:t> </a:t>
                      </a:r>
                    </a:p>
                    <a:p>
                      <a:endParaRPr lang="es-CO" sz="2000" baseline="0" dirty="0"/>
                    </a:p>
                    <a:p>
                      <a:r>
                        <a:rPr lang="es-CO" sz="2000" baseline="0" dirty="0" err="1"/>
                        <a:t>Voice</a:t>
                      </a:r>
                      <a:r>
                        <a:rPr lang="es-CO" sz="2000" baseline="0" dirty="0"/>
                        <a:t>: </a:t>
                      </a:r>
                      <a:r>
                        <a:rPr lang="es-CO" sz="2000" baseline="0" dirty="0" err="1"/>
                        <a:t>passive</a:t>
                      </a:r>
                      <a:r>
                        <a:rPr lang="es-CO" sz="2000" baseline="0" dirty="0"/>
                        <a:t> </a:t>
                      </a:r>
                      <a:r>
                        <a:rPr lang="es-CO" sz="2000" baseline="0" dirty="0" err="1"/>
                        <a:t>or</a:t>
                      </a:r>
                      <a:r>
                        <a:rPr lang="es-CO" sz="2000" baseline="0" dirty="0"/>
                        <a:t> </a:t>
                      </a:r>
                      <a:r>
                        <a:rPr lang="es-CO" sz="2000" baseline="0" dirty="0" err="1"/>
                        <a:t>combination</a:t>
                      </a:r>
                      <a:r>
                        <a:rPr lang="es-CO" sz="2000" baseline="0" dirty="0"/>
                        <a:t> of active and </a:t>
                      </a:r>
                      <a:r>
                        <a:rPr lang="es-CO" sz="2000" baseline="0" dirty="0" err="1"/>
                        <a:t>passive</a:t>
                      </a:r>
                      <a:r>
                        <a:rPr lang="es-CO" sz="2000" baseline="0" dirty="0"/>
                        <a:t> </a:t>
                      </a:r>
                      <a:r>
                        <a:rPr lang="es-CO" sz="2000" baseline="0" dirty="0" err="1"/>
                        <a:t>voice</a:t>
                      </a:r>
                      <a:r>
                        <a:rPr lang="es-CO" sz="2000" baseline="0" dirty="0"/>
                        <a:t> (</a:t>
                      </a:r>
                      <a:r>
                        <a:rPr lang="es-CO" sz="2000" baseline="0" dirty="0" err="1"/>
                        <a:t>the</a:t>
                      </a:r>
                      <a:r>
                        <a:rPr lang="es-CO" sz="2000" baseline="0" dirty="0"/>
                        <a:t> </a:t>
                      </a:r>
                      <a:r>
                        <a:rPr lang="es-CO" sz="2000" baseline="0" dirty="0" err="1"/>
                        <a:t>pollen</a:t>
                      </a:r>
                      <a:r>
                        <a:rPr lang="es-CO" sz="2000" baseline="0" dirty="0"/>
                        <a:t> </a:t>
                      </a:r>
                      <a:r>
                        <a:rPr lang="es-CO" sz="2000" baseline="0" dirty="0" err="1"/>
                        <a:t>is</a:t>
                      </a:r>
                      <a:r>
                        <a:rPr lang="es-CO" sz="2000" baseline="0" dirty="0"/>
                        <a:t> </a:t>
                      </a:r>
                      <a:r>
                        <a:rPr lang="es-CO" sz="2000" baseline="0" dirty="0" err="1"/>
                        <a:t>transferred</a:t>
                      </a:r>
                      <a:r>
                        <a:rPr lang="es-CO" sz="2000" baseline="0" dirty="0"/>
                        <a:t>)</a:t>
                      </a:r>
                    </a:p>
                    <a:p>
                      <a:endParaRPr lang="es-ES" sz="2000" dirty="0"/>
                    </a:p>
                    <a:p>
                      <a:pPr marL="0" marR="0" indent="0" algn="l" defTabSz="914400" rtl="0" eaLnBrk="1" fontAlgn="auto" latinLnBrk="0" hangingPunct="1">
                        <a:lnSpc>
                          <a:spcPct val="100000"/>
                        </a:lnSpc>
                        <a:spcBef>
                          <a:spcPts val="0"/>
                        </a:spcBef>
                        <a:spcAft>
                          <a:spcPts val="0"/>
                        </a:spcAft>
                        <a:buClrTx/>
                        <a:buSzTx/>
                        <a:buFontTx/>
                        <a:buNone/>
                        <a:tabLst/>
                        <a:defRPr/>
                      </a:pPr>
                      <a:r>
                        <a:rPr lang="es-CO" sz="2000" baseline="0" dirty="0" err="1"/>
                        <a:t>Stance</a:t>
                      </a:r>
                      <a:r>
                        <a:rPr lang="es-CO" sz="2000" baseline="0" dirty="0"/>
                        <a:t>: </a:t>
                      </a:r>
                      <a:r>
                        <a:rPr lang="es-CO" sz="2000" baseline="0" dirty="0" err="1"/>
                        <a:t>a</a:t>
                      </a:r>
                      <a:r>
                        <a:rPr lang="es-CO" sz="2000" dirty="0" err="1"/>
                        <a:t>bstract</a:t>
                      </a:r>
                      <a:r>
                        <a:rPr lang="es-CO" sz="2000" dirty="0"/>
                        <a:t>,</a:t>
                      </a:r>
                      <a:r>
                        <a:rPr lang="es-CO" sz="2000" baseline="0" dirty="0"/>
                        <a:t> </a:t>
                      </a:r>
                      <a:r>
                        <a:rPr lang="es-CO" sz="2000" baseline="0" dirty="0" err="1"/>
                        <a:t>objective</a:t>
                      </a:r>
                      <a:r>
                        <a:rPr lang="es-CO" sz="2000" baseline="0" dirty="0"/>
                        <a:t> </a:t>
                      </a:r>
                      <a:r>
                        <a:rPr lang="es-CO" sz="2000" baseline="0" dirty="0" err="1"/>
                        <a:t>avoiding</a:t>
                      </a:r>
                      <a:r>
                        <a:rPr lang="es-CO" sz="2000" baseline="0" dirty="0"/>
                        <a:t> </a:t>
                      </a:r>
                      <a:r>
                        <a:rPr lang="es-CO" sz="2000" baseline="0" dirty="0" err="1"/>
                        <a:t>expressions</a:t>
                      </a:r>
                      <a:r>
                        <a:rPr lang="es-CO" sz="2000" baseline="0" dirty="0"/>
                        <a:t> of </a:t>
                      </a:r>
                      <a:r>
                        <a:rPr lang="es-CO" sz="2000" baseline="0" dirty="0" err="1"/>
                        <a:t>attitude</a:t>
                      </a:r>
                      <a:r>
                        <a:rPr lang="es-CO" sz="2000" baseline="0" dirty="0"/>
                        <a:t> and </a:t>
                      </a:r>
                      <a:r>
                        <a:rPr lang="es-CO" sz="2000" baseline="0" dirty="0" err="1"/>
                        <a:t>juedgement</a:t>
                      </a:r>
                      <a:r>
                        <a:rPr lang="es-CO" sz="2000" baseline="0" dirty="0"/>
                        <a:t> </a:t>
                      </a:r>
                    </a:p>
                    <a:p>
                      <a:endParaRPr lang="es-ES" sz="2000" dirty="0"/>
                    </a:p>
                    <a:p>
                      <a:r>
                        <a:rPr lang="es-ES" sz="2000" dirty="0" err="1"/>
                        <a:t>Connectors</a:t>
                      </a:r>
                      <a:r>
                        <a:rPr lang="es-ES" sz="2000" dirty="0"/>
                        <a:t>: </a:t>
                      </a:r>
                      <a:r>
                        <a:rPr lang="es-ES" sz="2000" dirty="0" err="1"/>
                        <a:t>almost</a:t>
                      </a:r>
                      <a:r>
                        <a:rPr lang="es-ES" sz="2000" dirty="0"/>
                        <a:t> </a:t>
                      </a:r>
                      <a:r>
                        <a:rPr lang="es-ES" sz="2000" dirty="0" err="1"/>
                        <a:t>none</a:t>
                      </a:r>
                      <a:r>
                        <a:rPr lang="es-ES" sz="2000" dirty="0"/>
                        <a:t> (</a:t>
                      </a:r>
                      <a:r>
                        <a:rPr lang="es-ES" sz="2000" dirty="0" err="1"/>
                        <a:t>for</a:t>
                      </a:r>
                      <a:r>
                        <a:rPr lang="es-ES" sz="2000" dirty="0"/>
                        <a:t> </a:t>
                      </a:r>
                      <a:r>
                        <a:rPr lang="es-ES" sz="2000" dirty="0" err="1"/>
                        <a:t>example</a:t>
                      </a:r>
                      <a:r>
                        <a:rPr lang="es-ES" sz="2000" dirty="0"/>
                        <a:t>)</a:t>
                      </a:r>
                    </a:p>
                  </a:txBody>
                  <a:tcPr/>
                </a:tc>
                <a:extLst>
                  <a:ext uri="{0D108BD9-81ED-4DB2-BD59-A6C34878D82A}">
                    <a16:rowId xmlns:a16="http://schemas.microsoft.com/office/drawing/2014/main" val="4017537865"/>
                  </a:ext>
                </a:extLst>
              </a:tr>
            </a:tbl>
          </a:graphicData>
        </a:graphic>
      </p:graphicFrame>
    </p:spTree>
    <p:extLst>
      <p:ext uri="{BB962C8B-B14F-4D97-AF65-F5344CB8AC3E}">
        <p14:creationId xmlns:p14="http://schemas.microsoft.com/office/powerpoint/2010/main" val="39851346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77462" y="228600"/>
            <a:ext cx="9601200" cy="890752"/>
          </a:xfrm>
        </p:spPr>
        <p:txBody>
          <a:bodyPr>
            <a:normAutofit/>
          </a:bodyPr>
          <a:lstStyle/>
          <a:p>
            <a:pPr algn="ctr"/>
            <a:r>
              <a:rPr lang="es-CO" sz="2400" dirty="0" err="1"/>
              <a:t>The</a:t>
            </a:r>
            <a:r>
              <a:rPr lang="es-CO" sz="2400" dirty="0"/>
              <a:t> </a:t>
            </a:r>
            <a:r>
              <a:rPr lang="es-CO" sz="2400" dirty="0" err="1"/>
              <a:t>Teaching</a:t>
            </a:r>
            <a:r>
              <a:rPr lang="es-CO" sz="2400" dirty="0"/>
              <a:t> &amp; </a:t>
            </a:r>
            <a:r>
              <a:rPr lang="es-CO" sz="2400" dirty="0" err="1"/>
              <a:t>Learning</a:t>
            </a:r>
            <a:r>
              <a:rPr lang="es-CO" sz="2400" dirty="0"/>
              <a:t> </a:t>
            </a:r>
            <a:r>
              <a:rPr lang="es-CO" sz="2400" dirty="0" err="1"/>
              <a:t>Cycle</a:t>
            </a:r>
            <a:endParaRPr lang="en-US" sz="2400" dirty="0"/>
          </a:p>
        </p:txBody>
      </p:sp>
      <p:pic>
        <p:nvPicPr>
          <p:cNvPr id="2052" name="Picture 4" descr="Resultado de imagen de Callaghan &amp; Rothery, 1988"/>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547302" y="978127"/>
            <a:ext cx="5097395" cy="4901746"/>
          </a:xfrm>
          <a:prstGeom prst="rect">
            <a:avLst/>
          </a:prstGeom>
          <a:noFill/>
          <a:extLst>
            <a:ext uri="{909E8E84-426E-40DD-AFC4-6F175D3DCCD1}">
              <a14:hiddenFill xmlns:a14="http://schemas.microsoft.com/office/drawing/2010/main">
                <a:solidFill>
                  <a:srgbClr val="FFFFFF"/>
                </a:solidFill>
              </a14:hiddenFill>
            </a:ext>
          </a:extLst>
        </p:spPr>
      </p:pic>
      <p:sp>
        <p:nvSpPr>
          <p:cNvPr id="3" name="CuadroTexto 2">
            <a:extLst>
              <a:ext uri="{FF2B5EF4-FFF2-40B4-BE49-F238E27FC236}">
                <a16:creationId xmlns:a16="http://schemas.microsoft.com/office/drawing/2014/main" id="{CC187832-9693-F354-86CC-EE23C3C1F144}"/>
              </a:ext>
            </a:extLst>
          </p:cNvPr>
          <p:cNvSpPr txBox="1"/>
          <p:nvPr/>
        </p:nvSpPr>
        <p:spPr>
          <a:xfrm>
            <a:off x="2970297" y="6117020"/>
            <a:ext cx="7608365" cy="369332"/>
          </a:xfrm>
          <a:prstGeom prst="rect">
            <a:avLst/>
          </a:prstGeom>
          <a:noFill/>
        </p:spPr>
        <p:txBody>
          <a:bodyPr wrap="none" rtlCol="0">
            <a:spAutoFit/>
          </a:bodyPr>
          <a:lstStyle/>
          <a:p>
            <a:r>
              <a:rPr lang="es-CO" sz="1800" dirty="0"/>
              <a:t>(Callaghan &amp; </a:t>
            </a:r>
            <a:r>
              <a:rPr lang="es-CO" sz="1800" dirty="0" err="1"/>
              <a:t>Rothery</a:t>
            </a:r>
            <a:r>
              <a:rPr lang="es-CO" sz="1800" dirty="0"/>
              <a:t>, 1988, Callaghan &amp; </a:t>
            </a:r>
            <a:r>
              <a:rPr lang="es-CO" sz="1800" dirty="0" err="1"/>
              <a:t>Knapp</a:t>
            </a:r>
            <a:r>
              <a:rPr lang="es-CO" sz="1800" dirty="0"/>
              <a:t>, 1989, </a:t>
            </a:r>
            <a:r>
              <a:rPr lang="es-CO" sz="1800" dirty="0" err="1"/>
              <a:t>Macken</a:t>
            </a:r>
            <a:r>
              <a:rPr lang="es-CO" sz="1800" dirty="0"/>
              <a:t> et al, 1989)</a:t>
            </a:r>
            <a:endParaRPr lang="en-US" dirty="0"/>
          </a:p>
        </p:txBody>
      </p:sp>
    </p:spTree>
    <p:extLst>
      <p:ext uri="{BB962C8B-B14F-4D97-AF65-F5344CB8AC3E}">
        <p14:creationId xmlns:p14="http://schemas.microsoft.com/office/powerpoint/2010/main" val="20906078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CO" sz="2800" dirty="0" err="1"/>
              <a:t>The</a:t>
            </a:r>
            <a:r>
              <a:rPr lang="es-CO" sz="2800" dirty="0"/>
              <a:t> </a:t>
            </a:r>
            <a:r>
              <a:rPr lang="es-CO" sz="2800" dirty="0" err="1"/>
              <a:t>teaching-learning</a:t>
            </a:r>
            <a:r>
              <a:rPr lang="es-CO" sz="2800" dirty="0"/>
              <a:t> </a:t>
            </a:r>
            <a:r>
              <a:rPr lang="es-CO" sz="2800" dirty="0" err="1"/>
              <a:t>cycle</a:t>
            </a:r>
            <a:r>
              <a:rPr lang="es-CO" sz="2800" dirty="0"/>
              <a:t>- </a:t>
            </a:r>
            <a:r>
              <a:rPr lang="en-US" sz="2800" dirty="0" err="1"/>
              <a:t>Derewianka</a:t>
            </a:r>
            <a:r>
              <a:rPr lang="en-US" sz="2800" dirty="0"/>
              <a:t>, 2004, </a:t>
            </a:r>
            <a:r>
              <a:rPr lang="en-US" sz="2800" dirty="0" err="1"/>
              <a:t>Gebhard</a:t>
            </a:r>
            <a:r>
              <a:rPr lang="en-US" sz="2800" dirty="0"/>
              <a:t> &amp; Harman, 2011, Butt et al., 2000, Hyland, 2003, Hammond et al., 1992). </a:t>
            </a:r>
            <a:endParaRPr lang="es-CO" sz="2800" dirty="0"/>
          </a:p>
        </p:txBody>
      </p:sp>
      <p:sp>
        <p:nvSpPr>
          <p:cNvPr id="6" name="CuadroTexto 5"/>
          <p:cNvSpPr txBox="1"/>
          <p:nvPr/>
        </p:nvSpPr>
        <p:spPr>
          <a:xfrm>
            <a:off x="1032077" y="6165334"/>
            <a:ext cx="255198" cy="369332"/>
          </a:xfrm>
          <a:prstGeom prst="rect">
            <a:avLst/>
          </a:prstGeom>
          <a:noFill/>
        </p:spPr>
        <p:txBody>
          <a:bodyPr wrap="none" rtlCol="0">
            <a:spAutoFit/>
          </a:bodyPr>
          <a:lstStyle/>
          <a:p>
            <a:r>
              <a:rPr lang="en-US" dirty="0"/>
              <a:t>(</a:t>
            </a:r>
            <a:endParaRPr lang="es-CO" dirty="0"/>
          </a:p>
        </p:txBody>
      </p:sp>
      <p:pic>
        <p:nvPicPr>
          <p:cNvPr id="4" name="Marcador de contenido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205672" y="1384664"/>
            <a:ext cx="6755642" cy="5303184"/>
          </a:xfrm>
        </p:spPr>
      </p:pic>
    </p:spTree>
    <p:extLst>
      <p:ext uri="{BB962C8B-B14F-4D97-AF65-F5344CB8AC3E}">
        <p14:creationId xmlns:p14="http://schemas.microsoft.com/office/powerpoint/2010/main" val="621966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err="1"/>
              <a:t>The</a:t>
            </a:r>
            <a:r>
              <a:rPr lang="es-CO" dirty="0"/>
              <a:t> </a:t>
            </a:r>
            <a:r>
              <a:rPr lang="es-CO" dirty="0" err="1"/>
              <a:t>teaching</a:t>
            </a:r>
            <a:r>
              <a:rPr lang="es-CO" dirty="0"/>
              <a:t> &amp; </a:t>
            </a:r>
            <a:r>
              <a:rPr lang="es-CO" dirty="0" err="1"/>
              <a:t>learning</a:t>
            </a:r>
            <a:r>
              <a:rPr lang="es-CO" dirty="0"/>
              <a:t> </a:t>
            </a:r>
            <a:r>
              <a:rPr lang="es-CO" dirty="0" err="1"/>
              <a:t>cycle-Feez</a:t>
            </a:r>
            <a:r>
              <a:rPr lang="es-CO" dirty="0"/>
              <a:t>, 1998</a:t>
            </a:r>
            <a:endParaRPr lang="en-US" dirty="0"/>
          </a:p>
        </p:txBody>
      </p:sp>
      <p:pic>
        <p:nvPicPr>
          <p:cNvPr id="1036" name="Picture 12" descr="1 Teaching and Learning Cycle (Feez and Joyce,1998)."/>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879794" y="1825625"/>
            <a:ext cx="6432412" cy="4351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068170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err="1"/>
              <a:t>names</a:t>
            </a:r>
            <a:endParaRPr lang="en-US" dirty="0"/>
          </a:p>
        </p:txBody>
      </p:sp>
      <p:graphicFrame>
        <p:nvGraphicFramePr>
          <p:cNvPr id="4" name="Marcador de contenido 3"/>
          <p:cNvGraphicFramePr>
            <a:graphicFrameLocks noGrp="1"/>
          </p:cNvGraphicFramePr>
          <p:nvPr>
            <p:ph idx="1"/>
          </p:nvPr>
        </p:nvGraphicFramePr>
        <p:xfrm>
          <a:off x="838200" y="1825625"/>
          <a:ext cx="10515600" cy="4505709"/>
        </p:xfrm>
        <a:graphic>
          <a:graphicData uri="http://schemas.openxmlformats.org/drawingml/2006/table">
            <a:tbl>
              <a:tblPr firstRow="1" bandRow="1">
                <a:tableStyleId>{5C22544A-7EE6-4342-B048-85BDC9FD1C3A}</a:tableStyleId>
              </a:tblPr>
              <a:tblGrid>
                <a:gridCol w="4129585">
                  <a:extLst>
                    <a:ext uri="{9D8B030D-6E8A-4147-A177-3AD203B41FA5}">
                      <a16:colId xmlns:a16="http://schemas.microsoft.com/office/drawing/2014/main" val="3373490055"/>
                    </a:ext>
                  </a:extLst>
                </a:gridCol>
                <a:gridCol w="6386015">
                  <a:extLst>
                    <a:ext uri="{9D8B030D-6E8A-4147-A177-3AD203B41FA5}">
                      <a16:colId xmlns:a16="http://schemas.microsoft.com/office/drawing/2014/main" val="3986316446"/>
                    </a:ext>
                  </a:extLst>
                </a:gridCol>
              </a:tblGrid>
              <a:tr h="370840">
                <a:tc>
                  <a:txBody>
                    <a:bodyPr/>
                    <a:lstStyle/>
                    <a:p>
                      <a:r>
                        <a:rPr lang="es-CO" sz="2800" dirty="0" err="1">
                          <a:solidFill>
                            <a:schemeClr val="tx1"/>
                          </a:solidFill>
                        </a:rPr>
                        <a:t>Author</a:t>
                      </a:r>
                      <a:endParaRPr lang="en-US" sz="2800" dirty="0">
                        <a:solidFill>
                          <a:schemeClr val="tx1"/>
                        </a:solidFill>
                      </a:endParaRPr>
                    </a:p>
                  </a:txBody>
                  <a:tcPr/>
                </a:tc>
                <a:tc>
                  <a:txBody>
                    <a:bodyPr/>
                    <a:lstStyle/>
                    <a:p>
                      <a:r>
                        <a:rPr lang="es-CO" sz="2800" dirty="0" err="1">
                          <a:solidFill>
                            <a:schemeClr val="tx1"/>
                          </a:solidFill>
                        </a:rPr>
                        <a:t>Name</a:t>
                      </a:r>
                      <a:r>
                        <a:rPr lang="es-CO" sz="2800" dirty="0">
                          <a:solidFill>
                            <a:schemeClr val="tx1"/>
                          </a:solidFill>
                        </a:rPr>
                        <a:t> </a:t>
                      </a:r>
                      <a:endParaRPr lang="en-US" sz="2800" dirty="0">
                        <a:solidFill>
                          <a:schemeClr val="tx1"/>
                        </a:solidFill>
                      </a:endParaRPr>
                    </a:p>
                  </a:txBody>
                  <a:tcPr/>
                </a:tc>
                <a:extLst>
                  <a:ext uri="{0D108BD9-81ED-4DB2-BD59-A6C34878D82A}">
                    <a16:rowId xmlns:a16="http://schemas.microsoft.com/office/drawing/2014/main" val="3416951727"/>
                  </a:ext>
                </a:extLst>
              </a:tr>
              <a:tr h="370840">
                <a:tc>
                  <a:txBody>
                    <a:bodyPr/>
                    <a:lstStyle/>
                    <a:p>
                      <a:pPr marL="13970" algn="just">
                        <a:lnSpc>
                          <a:spcPct val="107000"/>
                        </a:lnSpc>
                        <a:spcAft>
                          <a:spcPts val="0"/>
                        </a:spcAft>
                      </a:pPr>
                      <a:r>
                        <a:rPr lang="en-US" sz="2800" dirty="0" err="1">
                          <a:solidFill>
                            <a:schemeClr val="tx1"/>
                          </a:solidFill>
                          <a:effectLst/>
                          <a:latin typeface="Calibri" panose="020F0502020204030204" pitchFamily="34" charset="0"/>
                          <a:ea typeface="Calibri" panose="020F0502020204030204" pitchFamily="34" charset="0"/>
                          <a:cs typeface="Calibri" panose="020F0502020204030204" pitchFamily="34" charset="0"/>
                        </a:rPr>
                        <a:t>Derewianka</a:t>
                      </a:r>
                      <a:r>
                        <a:rPr lang="en-US" sz="2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(2004)</a:t>
                      </a:r>
                      <a:endParaRPr lang="en-US"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n-US" sz="2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The Curriculum Cycle</a:t>
                      </a:r>
                      <a:endParaRPr lang="en-US"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24435768"/>
                  </a:ext>
                </a:extLst>
              </a:tr>
              <a:tr h="370840">
                <a:tc>
                  <a:txBody>
                    <a:bodyPr/>
                    <a:lstStyle/>
                    <a:p>
                      <a:pPr marL="13970" algn="just">
                        <a:lnSpc>
                          <a:spcPct val="107000"/>
                        </a:lnSpc>
                        <a:spcAft>
                          <a:spcPts val="0"/>
                        </a:spcAft>
                      </a:pPr>
                      <a:r>
                        <a:rPr lang="en-US" sz="2800" dirty="0" err="1">
                          <a:solidFill>
                            <a:schemeClr val="tx1"/>
                          </a:solidFill>
                          <a:effectLst/>
                          <a:latin typeface="Calibri" panose="020F0502020204030204" pitchFamily="34" charset="0"/>
                          <a:ea typeface="Calibri" panose="020F0502020204030204" pitchFamily="34" charset="0"/>
                          <a:cs typeface="Calibri" panose="020F0502020204030204" pitchFamily="34" charset="0"/>
                        </a:rPr>
                        <a:t>Feez</a:t>
                      </a:r>
                      <a:r>
                        <a:rPr lang="en-US" sz="2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(2002)</a:t>
                      </a:r>
                      <a:endParaRPr lang="en-US"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25400" algn="l">
                        <a:lnSpc>
                          <a:spcPct val="107000"/>
                        </a:lnSpc>
                        <a:spcAft>
                          <a:spcPts val="0"/>
                        </a:spcAft>
                      </a:pPr>
                      <a:r>
                        <a:rPr lang="en-US" sz="2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The Genre-based Cycle</a:t>
                      </a:r>
                      <a:endParaRPr lang="en-US"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48481341"/>
                  </a:ext>
                </a:extLst>
              </a:tr>
              <a:tr h="370840">
                <a:tc>
                  <a:txBody>
                    <a:bodyPr/>
                    <a:lstStyle/>
                    <a:p>
                      <a:pPr marL="13970" algn="just">
                        <a:lnSpc>
                          <a:spcPct val="107000"/>
                        </a:lnSpc>
                        <a:spcAft>
                          <a:spcPts val="0"/>
                        </a:spcAft>
                      </a:pPr>
                      <a:r>
                        <a:rPr lang="en-US" sz="2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Callaghan, Knapp &amp; Noble’s (1993)</a:t>
                      </a:r>
                      <a:endParaRPr lang="en-US"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25400" algn="just">
                        <a:lnSpc>
                          <a:spcPct val="107000"/>
                        </a:lnSpc>
                        <a:spcAft>
                          <a:spcPts val="0"/>
                        </a:spcAft>
                      </a:pPr>
                      <a:r>
                        <a:rPr lang="en-US" sz="2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The Martin/</a:t>
                      </a:r>
                      <a:r>
                        <a:rPr lang="en-US" sz="2800" dirty="0" err="1">
                          <a:solidFill>
                            <a:schemeClr val="tx1"/>
                          </a:solidFill>
                          <a:effectLst/>
                          <a:latin typeface="Calibri" panose="020F0502020204030204" pitchFamily="34" charset="0"/>
                          <a:ea typeface="Calibri" panose="020F0502020204030204" pitchFamily="34" charset="0"/>
                          <a:cs typeface="Calibri" panose="020F0502020204030204" pitchFamily="34" charset="0"/>
                        </a:rPr>
                        <a:t>Rothery</a:t>
                      </a:r>
                      <a:r>
                        <a:rPr lang="en-US" sz="2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Curriculum Cycle </a:t>
                      </a:r>
                      <a:endParaRPr lang="en-US"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49017095"/>
                  </a:ext>
                </a:extLst>
              </a:tr>
              <a:tr h="370840">
                <a:tc>
                  <a:txBody>
                    <a:bodyPr/>
                    <a:lstStyle/>
                    <a:p>
                      <a:pPr marL="13970" algn="just">
                        <a:lnSpc>
                          <a:spcPct val="107000"/>
                        </a:lnSpc>
                        <a:spcAft>
                          <a:spcPts val="0"/>
                        </a:spcAft>
                      </a:pPr>
                      <a:r>
                        <a:rPr lang="en-US" sz="2800" dirty="0" err="1">
                          <a:solidFill>
                            <a:schemeClr val="tx1"/>
                          </a:solidFill>
                          <a:effectLst/>
                          <a:latin typeface="Calibri" panose="020F0502020204030204" pitchFamily="34" charset="0"/>
                          <a:ea typeface="Calibri" panose="020F0502020204030204" pitchFamily="34" charset="0"/>
                          <a:cs typeface="Calibri" panose="020F0502020204030204" pitchFamily="34" charset="0"/>
                        </a:rPr>
                        <a:t>Macken</a:t>
                      </a:r>
                      <a:r>
                        <a:rPr lang="en-US" sz="2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et al. (1989)</a:t>
                      </a:r>
                      <a:endParaRPr lang="en-US"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25400" algn="l">
                        <a:lnSpc>
                          <a:spcPct val="107000"/>
                        </a:lnSpc>
                        <a:spcAft>
                          <a:spcPts val="0"/>
                        </a:spcAft>
                      </a:pPr>
                      <a:r>
                        <a:rPr lang="en-US" sz="2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The Martin/DSP  Wheel Model of Genre Literacy Pedagogy</a:t>
                      </a:r>
                      <a:endParaRPr lang="en-US"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76247736"/>
                  </a:ext>
                </a:extLst>
              </a:tr>
              <a:tr h="370840">
                <a:tc>
                  <a:txBody>
                    <a:bodyPr/>
                    <a:lstStyle/>
                    <a:p>
                      <a:pPr marL="13970" algn="just">
                        <a:lnSpc>
                          <a:spcPct val="107000"/>
                        </a:lnSpc>
                        <a:spcAft>
                          <a:spcPts val="0"/>
                        </a:spcAft>
                      </a:pPr>
                      <a:r>
                        <a:rPr lang="en-US" sz="2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Martin’s (1989) </a:t>
                      </a:r>
                      <a:endParaRPr lang="en-US"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25400" algn="l">
                        <a:lnSpc>
                          <a:spcPct val="107000"/>
                        </a:lnSpc>
                        <a:spcAft>
                          <a:spcPts val="0"/>
                        </a:spcAft>
                      </a:pPr>
                      <a:r>
                        <a:rPr lang="en-US" sz="2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Wheel Model of Genre Literacy Pedagogy,</a:t>
                      </a:r>
                      <a:endParaRPr lang="en-US"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21680800"/>
                  </a:ext>
                </a:extLst>
              </a:tr>
              <a:tr h="370840">
                <a:tc>
                  <a:txBody>
                    <a:bodyPr/>
                    <a:lstStyle/>
                    <a:p>
                      <a:pPr marL="13970" algn="l">
                        <a:lnSpc>
                          <a:spcPct val="107000"/>
                        </a:lnSpc>
                        <a:spcAft>
                          <a:spcPts val="0"/>
                        </a:spcAft>
                      </a:pPr>
                      <a:r>
                        <a:rPr lang="en-US" sz="2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Callaghan &amp; </a:t>
                      </a:r>
                      <a:r>
                        <a:rPr lang="en-US" sz="2800" dirty="0" err="1">
                          <a:solidFill>
                            <a:schemeClr val="tx1"/>
                          </a:solidFill>
                          <a:effectLst/>
                          <a:latin typeface="Calibri" panose="020F0502020204030204" pitchFamily="34" charset="0"/>
                          <a:ea typeface="Calibri" panose="020F0502020204030204" pitchFamily="34" charset="0"/>
                          <a:cs typeface="Calibri" panose="020F0502020204030204" pitchFamily="34" charset="0"/>
                        </a:rPr>
                        <a:t>Rothery</a:t>
                      </a:r>
                      <a:r>
                        <a:rPr lang="en-US" sz="2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(1988),</a:t>
                      </a:r>
                      <a:r>
                        <a:rPr lang="en-US" sz="2800" baseline="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2800" baseline="0" dirty="0" err="1">
                          <a:solidFill>
                            <a:schemeClr val="tx1"/>
                          </a:solidFill>
                          <a:effectLst/>
                          <a:latin typeface="Calibri" panose="020F0502020204030204" pitchFamily="34" charset="0"/>
                          <a:ea typeface="Calibri" panose="020F0502020204030204" pitchFamily="34" charset="0"/>
                          <a:cs typeface="Calibri" panose="020F0502020204030204" pitchFamily="34" charset="0"/>
                        </a:rPr>
                        <a:t>H</a:t>
                      </a:r>
                      <a:r>
                        <a:rPr lang="en-US" sz="2800" dirty="0" err="1">
                          <a:solidFill>
                            <a:schemeClr val="tx1"/>
                          </a:solidFill>
                          <a:effectLst/>
                          <a:latin typeface="Calibri" panose="020F0502020204030204" pitchFamily="34" charset="0"/>
                          <a:ea typeface="Calibri" panose="020F0502020204030204" pitchFamily="34" charset="0"/>
                          <a:cs typeface="Calibri" panose="020F0502020204030204" pitchFamily="34" charset="0"/>
                        </a:rPr>
                        <a:t>yon</a:t>
                      </a:r>
                      <a:r>
                        <a:rPr lang="en-US" sz="2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1996 </a:t>
                      </a:r>
                      <a:endParaRPr lang="en-US"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25400" algn="l">
                        <a:lnSpc>
                          <a:spcPct val="107000"/>
                        </a:lnSpc>
                        <a:spcAft>
                          <a:spcPts val="0"/>
                        </a:spcAft>
                      </a:pPr>
                      <a:r>
                        <a:rPr lang="en-US" sz="2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The Teaching and Learning Cycle </a:t>
                      </a:r>
                      <a:endParaRPr lang="en-US"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33515978"/>
                  </a:ext>
                </a:extLst>
              </a:tr>
            </a:tbl>
          </a:graphicData>
        </a:graphic>
      </p:graphicFrame>
    </p:spTree>
    <p:extLst>
      <p:ext uri="{BB962C8B-B14F-4D97-AF65-F5344CB8AC3E}">
        <p14:creationId xmlns:p14="http://schemas.microsoft.com/office/powerpoint/2010/main" val="32177825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graphicFrame>
        <p:nvGraphicFramePr>
          <p:cNvPr id="4" name="Marcador de contenido 3"/>
          <p:cNvGraphicFramePr>
            <a:graphicFrameLocks noGrp="1"/>
          </p:cNvGraphicFramePr>
          <p:nvPr>
            <p:ph idx="1"/>
          </p:nvPr>
        </p:nvGraphicFramePr>
        <p:xfrm>
          <a:off x="838200" y="150125"/>
          <a:ext cx="10515600" cy="6926584"/>
        </p:xfrm>
        <a:graphic>
          <a:graphicData uri="http://schemas.openxmlformats.org/drawingml/2006/table">
            <a:tbl>
              <a:tblPr firstRow="1" firstCol="1" bandRow="1">
                <a:tableStyleId>{5C22544A-7EE6-4342-B048-85BDC9FD1C3A}</a:tableStyleId>
              </a:tblPr>
              <a:tblGrid>
                <a:gridCol w="5257800">
                  <a:extLst>
                    <a:ext uri="{9D8B030D-6E8A-4147-A177-3AD203B41FA5}">
                      <a16:colId xmlns:a16="http://schemas.microsoft.com/office/drawing/2014/main" val="1638219454"/>
                    </a:ext>
                  </a:extLst>
                </a:gridCol>
                <a:gridCol w="5257800">
                  <a:extLst>
                    <a:ext uri="{9D8B030D-6E8A-4147-A177-3AD203B41FA5}">
                      <a16:colId xmlns:a16="http://schemas.microsoft.com/office/drawing/2014/main" val="743052734"/>
                    </a:ext>
                  </a:extLst>
                </a:gridCol>
              </a:tblGrid>
              <a:tr h="200408">
                <a:tc>
                  <a:txBody>
                    <a:bodyPr/>
                    <a:lstStyle/>
                    <a:p>
                      <a:pPr algn="ctr">
                        <a:lnSpc>
                          <a:spcPct val="107000"/>
                        </a:lnSpc>
                        <a:spcAft>
                          <a:spcPts val="0"/>
                        </a:spcAft>
                      </a:pPr>
                      <a:r>
                        <a:rPr lang="en-US" sz="1800" b="1" dirty="0">
                          <a:solidFill>
                            <a:schemeClr val="tx1"/>
                          </a:solidFill>
                          <a:effectLst/>
                        </a:rPr>
                        <a:t>SFL </a:t>
                      </a:r>
                      <a:endParaRPr lang="en-US" sz="1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104" marR="63104" marT="0" marB="0">
                    <a:solidFill>
                      <a:schemeClr val="accent1">
                        <a:lumMod val="40000"/>
                        <a:lumOff val="60000"/>
                      </a:schemeClr>
                    </a:solidFill>
                  </a:tcPr>
                </a:tc>
                <a:tc>
                  <a:txBody>
                    <a:bodyPr/>
                    <a:lstStyle/>
                    <a:p>
                      <a:pPr algn="ctr">
                        <a:lnSpc>
                          <a:spcPct val="107000"/>
                        </a:lnSpc>
                        <a:spcAft>
                          <a:spcPts val="0"/>
                        </a:spcAft>
                      </a:pPr>
                      <a:r>
                        <a:rPr lang="en-US" sz="1800" b="1" dirty="0">
                          <a:solidFill>
                            <a:schemeClr val="tx1"/>
                          </a:solidFill>
                          <a:effectLst/>
                        </a:rPr>
                        <a:t>ESP</a:t>
                      </a:r>
                      <a:endParaRPr lang="en-US" sz="1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104" marR="63104" marT="0" marB="0">
                    <a:solidFill>
                      <a:schemeClr val="accent1">
                        <a:lumMod val="40000"/>
                        <a:lumOff val="60000"/>
                      </a:schemeClr>
                    </a:solidFill>
                  </a:tcPr>
                </a:tc>
                <a:extLst>
                  <a:ext uri="{0D108BD9-81ED-4DB2-BD59-A6C34878D82A}">
                    <a16:rowId xmlns:a16="http://schemas.microsoft.com/office/drawing/2014/main" val="1999484142"/>
                  </a:ext>
                </a:extLst>
              </a:tr>
              <a:tr h="801633">
                <a:tc>
                  <a:txBody>
                    <a:bodyPr/>
                    <a:lstStyle/>
                    <a:p>
                      <a:pPr>
                        <a:lnSpc>
                          <a:spcPct val="107000"/>
                        </a:lnSpc>
                        <a:spcAft>
                          <a:spcPts val="0"/>
                        </a:spcAft>
                      </a:pPr>
                      <a:r>
                        <a:rPr lang="en-US" sz="1800" b="0" dirty="0">
                          <a:solidFill>
                            <a:schemeClr val="tx1"/>
                          </a:solidFill>
                          <a:effectLst/>
                        </a:rPr>
                        <a:t>SFL is based on functional linguistics (Halliday, 1994) and sociocultural theories of learning (Vygotsky, 1978).</a:t>
                      </a:r>
                    </a:p>
                    <a:p>
                      <a:pPr>
                        <a:lnSpc>
                          <a:spcPct val="107000"/>
                        </a:lnSpc>
                        <a:spcAft>
                          <a:spcPts val="0"/>
                        </a:spcAft>
                      </a:pPr>
                      <a:r>
                        <a:rPr lang="en-US" sz="1800" b="0" dirty="0">
                          <a:solidFill>
                            <a:schemeClr val="tx1"/>
                          </a:solidFill>
                          <a:effectLst/>
                        </a:rPr>
                        <a:t> </a:t>
                      </a:r>
                      <a:endParaRPr lang="en-US"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104" marR="63104" marT="0" marB="0">
                    <a:solidFill>
                      <a:schemeClr val="accent1">
                        <a:lumMod val="40000"/>
                        <a:lumOff val="60000"/>
                      </a:schemeClr>
                    </a:solidFill>
                  </a:tcPr>
                </a:tc>
                <a:tc>
                  <a:txBody>
                    <a:bodyPr/>
                    <a:lstStyle/>
                    <a:p>
                      <a:pPr>
                        <a:lnSpc>
                          <a:spcPct val="107000"/>
                        </a:lnSpc>
                        <a:spcAft>
                          <a:spcPts val="0"/>
                        </a:spcAft>
                      </a:pPr>
                      <a:r>
                        <a:rPr lang="en-US" sz="1800" b="0">
                          <a:solidFill>
                            <a:schemeClr val="tx1"/>
                          </a:solidFill>
                          <a:effectLst/>
                        </a:rPr>
                        <a:t>ESP draws from more eclectic theoretical foundations</a:t>
                      </a:r>
                    </a:p>
                    <a:p>
                      <a:pPr>
                        <a:lnSpc>
                          <a:spcPct val="107000"/>
                        </a:lnSpc>
                        <a:spcAft>
                          <a:spcPts val="0"/>
                        </a:spcAft>
                      </a:pPr>
                      <a:r>
                        <a:rPr lang="en-US" sz="1800" b="0">
                          <a:solidFill>
                            <a:schemeClr val="tx1"/>
                          </a:solidFill>
                          <a:effectLst/>
                        </a:rPr>
                        <a:t> </a:t>
                      </a:r>
                      <a:endParaRPr lang="en-US" sz="1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104" marR="63104" marT="0" marB="0">
                    <a:solidFill>
                      <a:schemeClr val="accent1">
                        <a:lumMod val="40000"/>
                        <a:lumOff val="60000"/>
                      </a:schemeClr>
                    </a:solidFill>
                  </a:tcPr>
                </a:tc>
                <a:extLst>
                  <a:ext uri="{0D108BD9-81ED-4DB2-BD59-A6C34878D82A}">
                    <a16:rowId xmlns:a16="http://schemas.microsoft.com/office/drawing/2014/main" val="2435927832"/>
                  </a:ext>
                </a:extLst>
              </a:tr>
              <a:tr h="1402858">
                <a:tc>
                  <a:txBody>
                    <a:bodyPr/>
                    <a:lstStyle/>
                    <a:p>
                      <a:pPr>
                        <a:lnSpc>
                          <a:spcPct val="107000"/>
                        </a:lnSpc>
                        <a:spcAft>
                          <a:spcPts val="0"/>
                        </a:spcAft>
                      </a:pPr>
                      <a:r>
                        <a:rPr lang="en-US" sz="1800" b="0" dirty="0">
                          <a:solidFill>
                            <a:schemeClr val="tx1"/>
                          </a:solidFill>
                          <a:effectLst/>
                        </a:rPr>
                        <a:t>In SFL , genres tend to be characterized as broad rhetorical patterns such as narratives, recounts, arguments, and expositions. These are sometimes referred to as elemental genres which combine to form more complex everyday macro genres</a:t>
                      </a:r>
                    </a:p>
                    <a:p>
                      <a:pPr>
                        <a:lnSpc>
                          <a:spcPct val="107000"/>
                        </a:lnSpc>
                        <a:spcAft>
                          <a:spcPts val="0"/>
                        </a:spcAft>
                      </a:pPr>
                      <a:r>
                        <a:rPr lang="en-US" sz="1800" b="0" dirty="0">
                          <a:solidFill>
                            <a:schemeClr val="tx1"/>
                          </a:solidFill>
                          <a:effectLst/>
                        </a:rPr>
                        <a:t> </a:t>
                      </a:r>
                      <a:endParaRPr lang="en-US"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104" marR="63104" marT="0" marB="0">
                    <a:solidFill>
                      <a:schemeClr val="accent1">
                        <a:lumMod val="40000"/>
                        <a:lumOff val="60000"/>
                      </a:schemeClr>
                    </a:solidFill>
                  </a:tcPr>
                </a:tc>
                <a:tc>
                  <a:txBody>
                    <a:bodyPr/>
                    <a:lstStyle/>
                    <a:p>
                      <a:pPr>
                        <a:lnSpc>
                          <a:spcPct val="107000"/>
                        </a:lnSpc>
                        <a:spcAft>
                          <a:spcPts val="0"/>
                        </a:spcAft>
                      </a:pPr>
                      <a:r>
                        <a:rPr lang="en-US" sz="1800" b="0" dirty="0">
                          <a:solidFill>
                            <a:schemeClr val="tx1"/>
                          </a:solidFill>
                          <a:effectLst/>
                        </a:rPr>
                        <a:t>In ESP, genres are seen as the purposive actions routinely used by community members to achieve a particular purpose. Genres are therefore the property of the communities that use them rather than the wider culture</a:t>
                      </a:r>
                    </a:p>
                    <a:p>
                      <a:pPr>
                        <a:lnSpc>
                          <a:spcPct val="107000"/>
                        </a:lnSpc>
                        <a:spcAft>
                          <a:spcPts val="0"/>
                        </a:spcAft>
                      </a:pPr>
                      <a:r>
                        <a:rPr lang="en-US" sz="1800" b="0" dirty="0">
                          <a:solidFill>
                            <a:schemeClr val="tx1"/>
                          </a:solidFill>
                          <a:effectLst/>
                        </a:rPr>
                        <a:t> </a:t>
                      </a:r>
                      <a:endParaRPr lang="en-US"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104" marR="63104" marT="0" marB="0">
                    <a:solidFill>
                      <a:schemeClr val="accent1">
                        <a:lumMod val="40000"/>
                        <a:lumOff val="60000"/>
                      </a:schemeClr>
                    </a:solidFill>
                  </a:tcPr>
                </a:tc>
                <a:extLst>
                  <a:ext uri="{0D108BD9-81ED-4DB2-BD59-A6C34878D82A}">
                    <a16:rowId xmlns:a16="http://schemas.microsoft.com/office/drawing/2014/main" val="1068075745"/>
                  </a:ext>
                </a:extLst>
              </a:tr>
              <a:tr h="601224">
                <a:tc>
                  <a:txBody>
                    <a:bodyPr/>
                    <a:lstStyle/>
                    <a:p>
                      <a:pPr>
                        <a:lnSpc>
                          <a:spcPct val="107000"/>
                        </a:lnSpc>
                        <a:spcAft>
                          <a:spcPts val="0"/>
                        </a:spcAft>
                      </a:pPr>
                      <a:r>
                        <a:rPr lang="en-US" sz="1800" b="0" dirty="0">
                          <a:solidFill>
                            <a:schemeClr val="tx1"/>
                          </a:solidFill>
                          <a:effectLst/>
                        </a:rPr>
                        <a:t>SFL tends to emphasize language rather more in this process, drawing on functional grammar to do so</a:t>
                      </a:r>
                      <a:endParaRPr lang="en-US"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104" marR="63104" marT="0" marB="0">
                    <a:solidFill>
                      <a:schemeClr val="accent1">
                        <a:lumMod val="40000"/>
                        <a:lumOff val="60000"/>
                      </a:schemeClr>
                    </a:solidFill>
                  </a:tcPr>
                </a:tc>
                <a:tc>
                  <a:txBody>
                    <a:bodyPr/>
                    <a:lstStyle/>
                    <a:p>
                      <a:pPr>
                        <a:lnSpc>
                          <a:spcPct val="107000"/>
                        </a:lnSpc>
                        <a:spcAft>
                          <a:spcPts val="0"/>
                        </a:spcAft>
                      </a:pPr>
                      <a:r>
                        <a:rPr lang="en-US" sz="1800" b="0" dirty="0">
                          <a:solidFill>
                            <a:schemeClr val="tx1"/>
                          </a:solidFill>
                          <a:effectLst/>
                        </a:rPr>
                        <a:t>ESP stresses the importance of the </a:t>
                      </a:r>
                      <a:r>
                        <a:rPr lang="en-US" sz="1800" b="0" dirty="0" err="1">
                          <a:solidFill>
                            <a:schemeClr val="tx1"/>
                          </a:solidFill>
                          <a:effectLst/>
                        </a:rPr>
                        <a:t>situatedness</a:t>
                      </a:r>
                      <a:r>
                        <a:rPr lang="en-US" sz="1800" b="0" dirty="0">
                          <a:solidFill>
                            <a:schemeClr val="tx1"/>
                          </a:solidFill>
                          <a:effectLst/>
                        </a:rPr>
                        <a:t> of genres in particular contexts through rhetorical consciousness raising</a:t>
                      </a:r>
                      <a:endParaRPr lang="en-US"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104" marR="63104" marT="0" marB="0">
                    <a:solidFill>
                      <a:schemeClr val="accent1">
                        <a:lumMod val="40000"/>
                        <a:lumOff val="60000"/>
                      </a:schemeClr>
                    </a:solidFill>
                  </a:tcPr>
                </a:tc>
                <a:extLst>
                  <a:ext uri="{0D108BD9-81ED-4DB2-BD59-A6C34878D82A}">
                    <a16:rowId xmlns:a16="http://schemas.microsoft.com/office/drawing/2014/main" val="594461926"/>
                  </a:ext>
                </a:extLst>
              </a:tr>
              <a:tr h="400816">
                <a:tc>
                  <a:txBody>
                    <a:bodyPr/>
                    <a:lstStyle/>
                    <a:p>
                      <a:pPr>
                        <a:lnSpc>
                          <a:spcPct val="107000"/>
                        </a:lnSpc>
                        <a:spcAft>
                          <a:spcPts val="0"/>
                        </a:spcAft>
                      </a:pPr>
                      <a:r>
                        <a:rPr lang="en-US" sz="1800" b="0" dirty="0">
                          <a:solidFill>
                            <a:schemeClr val="tx1"/>
                          </a:solidFill>
                          <a:effectLst/>
                        </a:rPr>
                        <a:t>Classes are usually planned around themes, as in many SFL</a:t>
                      </a:r>
                      <a:endParaRPr lang="en-US"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104" marR="63104" marT="0" marB="0">
                    <a:solidFill>
                      <a:schemeClr val="accent1">
                        <a:lumMod val="40000"/>
                        <a:lumOff val="60000"/>
                      </a:schemeClr>
                    </a:solidFill>
                  </a:tcPr>
                </a:tc>
                <a:tc>
                  <a:txBody>
                    <a:bodyPr/>
                    <a:lstStyle/>
                    <a:p>
                      <a:pPr>
                        <a:lnSpc>
                          <a:spcPct val="107000"/>
                        </a:lnSpc>
                        <a:spcAft>
                          <a:spcPts val="0"/>
                        </a:spcAft>
                      </a:pPr>
                      <a:r>
                        <a:rPr lang="en-US" sz="1800" b="0" dirty="0">
                          <a:solidFill>
                            <a:schemeClr val="tx1"/>
                          </a:solidFill>
                          <a:effectLst/>
                        </a:rPr>
                        <a:t>Classes are usually planned around the genres likely to be encountered in a relevant context</a:t>
                      </a:r>
                      <a:endParaRPr lang="en-US"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104" marR="63104" marT="0" marB="0">
                    <a:solidFill>
                      <a:schemeClr val="accent1">
                        <a:lumMod val="40000"/>
                        <a:lumOff val="60000"/>
                      </a:schemeClr>
                    </a:solidFill>
                  </a:tcPr>
                </a:tc>
                <a:extLst>
                  <a:ext uri="{0D108BD9-81ED-4DB2-BD59-A6C34878D82A}">
                    <a16:rowId xmlns:a16="http://schemas.microsoft.com/office/drawing/2014/main" val="1592670524"/>
                  </a:ext>
                </a:extLst>
              </a:tr>
              <a:tr h="794188">
                <a:tc>
                  <a:txBody>
                    <a:bodyPr/>
                    <a:lstStyle/>
                    <a:p>
                      <a:pPr>
                        <a:lnSpc>
                          <a:spcPct val="107000"/>
                        </a:lnSpc>
                        <a:spcAft>
                          <a:spcPts val="0"/>
                        </a:spcAft>
                      </a:pPr>
                      <a:r>
                        <a:rPr lang="en-US" sz="1800" b="0" dirty="0">
                          <a:solidFill>
                            <a:schemeClr val="tx1"/>
                          </a:solidFill>
                          <a:effectLst/>
                        </a:rPr>
                        <a:t>Uses ‘‘writing frames’’ which are simply skeletal outlines used to scaffold and prompt students’ writing. </a:t>
                      </a:r>
                      <a:endParaRPr lang="en-US"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104" marR="63104" marT="0" marB="0">
                    <a:solidFill>
                      <a:schemeClr val="accent1">
                        <a:lumMod val="40000"/>
                        <a:lumOff val="60000"/>
                      </a:schemeClr>
                    </a:solidFill>
                  </a:tcPr>
                </a:tc>
                <a:tc>
                  <a:txBody>
                    <a:bodyPr/>
                    <a:lstStyle/>
                    <a:p>
                      <a:pPr>
                        <a:lnSpc>
                          <a:spcPct val="107000"/>
                        </a:lnSpc>
                        <a:spcAft>
                          <a:spcPts val="0"/>
                        </a:spcAft>
                      </a:pPr>
                      <a:r>
                        <a:rPr lang="en-US" sz="1800" b="0" dirty="0">
                          <a:solidFill>
                            <a:schemeClr val="tx1"/>
                          </a:solidFill>
                          <a:effectLst/>
                        </a:rPr>
                        <a:t>Uses the structure elaborated by Halliday’s followers</a:t>
                      </a:r>
                      <a:endParaRPr lang="en-US"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104" marR="63104" marT="0" marB="0">
                    <a:solidFill>
                      <a:schemeClr val="accent1">
                        <a:lumMod val="40000"/>
                        <a:lumOff val="60000"/>
                      </a:schemeClr>
                    </a:solidFill>
                  </a:tcPr>
                </a:tc>
                <a:extLst>
                  <a:ext uri="{0D108BD9-81ED-4DB2-BD59-A6C34878D82A}">
                    <a16:rowId xmlns:a16="http://schemas.microsoft.com/office/drawing/2014/main" val="3537944039"/>
                  </a:ext>
                </a:extLst>
              </a:tr>
              <a:tr h="400816">
                <a:tc gridSpan="2">
                  <a:txBody>
                    <a:bodyPr/>
                    <a:lstStyle/>
                    <a:p>
                      <a:pPr>
                        <a:lnSpc>
                          <a:spcPct val="107000"/>
                        </a:lnSpc>
                        <a:spcAft>
                          <a:spcPts val="0"/>
                        </a:spcAft>
                      </a:pPr>
                      <a:r>
                        <a:rPr lang="en-US" sz="1800" b="0" dirty="0">
                          <a:solidFill>
                            <a:schemeClr val="tx1"/>
                          </a:solidFill>
                          <a:effectLst/>
                        </a:rPr>
                        <a:t>Both approaches seek to reveal the rhetorical patterning of a genre together with its key features</a:t>
                      </a:r>
                    </a:p>
                    <a:p>
                      <a:pPr>
                        <a:lnSpc>
                          <a:spcPct val="107000"/>
                        </a:lnSpc>
                        <a:spcAft>
                          <a:spcPts val="0"/>
                        </a:spcAft>
                      </a:pPr>
                      <a:r>
                        <a:rPr lang="en-US" sz="1800" b="0" dirty="0">
                          <a:solidFill>
                            <a:schemeClr val="tx1"/>
                          </a:solidFill>
                          <a:effectLst/>
                        </a:rPr>
                        <a:t> </a:t>
                      </a:r>
                      <a:endParaRPr lang="en-US"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104" marR="63104" marT="0" marB="0">
                    <a:solidFill>
                      <a:schemeClr val="accent1">
                        <a:lumMod val="40000"/>
                        <a:lumOff val="60000"/>
                      </a:schemeClr>
                    </a:solidFill>
                  </a:tcPr>
                </a:tc>
                <a:tc hMerge="1">
                  <a:txBody>
                    <a:bodyPr/>
                    <a:lstStyle/>
                    <a:p>
                      <a:endParaRPr lang="en-US"/>
                    </a:p>
                  </a:txBody>
                  <a:tcPr/>
                </a:tc>
                <a:extLst>
                  <a:ext uri="{0D108BD9-81ED-4DB2-BD59-A6C34878D82A}">
                    <a16:rowId xmlns:a16="http://schemas.microsoft.com/office/drawing/2014/main" val="3446717307"/>
                  </a:ext>
                </a:extLst>
              </a:tr>
              <a:tr h="601224">
                <a:tc gridSpan="2">
                  <a:txBody>
                    <a:bodyPr/>
                    <a:lstStyle/>
                    <a:p>
                      <a:pPr>
                        <a:lnSpc>
                          <a:spcPct val="107000"/>
                        </a:lnSpc>
                        <a:spcAft>
                          <a:spcPts val="0"/>
                        </a:spcAft>
                      </a:pPr>
                      <a:r>
                        <a:rPr lang="en-US" sz="1800" b="0" dirty="0">
                          <a:solidFill>
                            <a:schemeClr val="tx1"/>
                          </a:solidFill>
                          <a:effectLst/>
                        </a:rPr>
                        <a:t>Both </a:t>
                      </a:r>
                      <a:r>
                        <a:rPr lang="en-US" sz="1800" b="0" dirty="0" err="1">
                          <a:solidFill>
                            <a:schemeClr val="tx1"/>
                          </a:solidFill>
                          <a:effectLst/>
                        </a:rPr>
                        <a:t>recognise</a:t>
                      </a:r>
                      <a:r>
                        <a:rPr lang="en-US" sz="1800" b="0" dirty="0">
                          <a:solidFill>
                            <a:schemeClr val="tx1"/>
                          </a:solidFill>
                          <a:effectLst/>
                        </a:rPr>
                        <a:t> that the ability to see texts as similar or different, and to write or respond to them appropriately, is vital to achieving literacy in a second language.</a:t>
                      </a:r>
                    </a:p>
                    <a:p>
                      <a:pPr>
                        <a:lnSpc>
                          <a:spcPct val="107000"/>
                        </a:lnSpc>
                        <a:spcAft>
                          <a:spcPts val="0"/>
                        </a:spcAft>
                      </a:pPr>
                      <a:r>
                        <a:rPr lang="en-US" sz="1800" b="0" dirty="0">
                          <a:solidFill>
                            <a:schemeClr val="tx1"/>
                          </a:solidFill>
                          <a:effectLst/>
                        </a:rPr>
                        <a:t> </a:t>
                      </a:r>
                      <a:endParaRPr lang="en-US"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104" marR="63104" marT="0" marB="0">
                    <a:solidFill>
                      <a:schemeClr val="accent1">
                        <a:lumMod val="40000"/>
                        <a:lumOff val="60000"/>
                      </a:schemeClr>
                    </a:solidFill>
                  </a:tcPr>
                </a:tc>
                <a:tc hMerge="1">
                  <a:txBody>
                    <a:bodyPr/>
                    <a:lstStyle/>
                    <a:p>
                      <a:endParaRPr lang="en-US"/>
                    </a:p>
                  </a:txBody>
                  <a:tcPr/>
                </a:tc>
                <a:extLst>
                  <a:ext uri="{0D108BD9-81ED-4DB2-BD59-A6C34878D82A}">
                    <a16:rowId xmlns:a16="http://schemas.microsoft.com/office/drawing/2014/main" val="2507133432"/>
                  </a:ext>
                </a:extLst>
              </a:tr>
            </a:tbl>
          </a:graphicData>
        </a:graphic>
      </p:graphicFrame>
    </p:spTree>
    <p:extLst>
      <p:ext uri="{BB962C8B-B14F-4D97-AF65-F5344CB8AC3E}">
        <p14:creationId xmlns:p14="http://schemas.microsoft.com/office/powerpoint/2010/main" val="42614154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95400" y="314488"/>
            <a:ext cx="9601200" cy="733097"/>
          </a:xfrm>
        </p:spPr>
        <p:txBody>
          <a:bodyPr>
            <a:noAutofit/>
          </a:bodyPr>
          <a:lstStyle/>
          <a:p>
            <a:r>
              <a:rPr lang="en-US" sz="3200" dirty="0"/>
              <a:t>The Creating a Research Space [</a:t>
            </a:r>
            <a:r>
              <a:rPr lang="en-US" sz="3200" b="1" dirty="0"/>
              <a:t>C.A.R.S.</a:t>
            </a:r>
            <a:r>
              <a:rPr lang="en-US" sz="3200" dirty="0"/>
              <a:t>]: the organizational pattern of </a:t>
            </a:r>
            <a:r>
              <a:rPr lang="en-US" sz="3200" b="1" dirty="0"/>
              <a:t>writing</a:t>
            </a:r>
            <a:r>
              <a:rPr lang="en-US" sz="3200" dirty="0"/>
              <a:t> the introduction to scholarly research studies in a variety of disciplines: </a:t>
            </a:r>
          </a:p>
        </p:txBody>
      </p:sp>
      <p:pic>
        <p:nvPicPr>
          <p:cNvPr id="1026" name="Picture 2" descr="CARS Model of RA Introduction Structure Analysis (From Swales 1990: 141) "/>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653043" y="1825625"/>
            <a:ext cx="4885914" cy="4351338"/>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p:cNvSpPr txBox="1"/>
          <p:nvPr/>
        </p:nvSpPr>
        <p:spPr>
          <a:xfrm>
            <a:off x="3908253" y="6311900"/>
            <a:ext cx="4375493" cy="369332"/>
          </a:xfrm>
          <a:prstGeom prst="rect">
            <a:avLst/>
          </a:prstGeom>
          <a:noFill/>
        </p:spPr>
        <p:txBody>
          <a:bodyPr wrap="none" rtlCol="0">
            <a:spAutoFit/>
          </a:bodyPr>
          <a:lstStyle/>
          <a:p>
            <a:r>
              <a:rPr lang="en-US" dirty="0">
                <a:hlinkClick r:id="rId3"/>
              </a:rPr>
              <a:t>https://libguides.usc.edu/writingguide/CARS</a:t>
            </a:r>
            <a:endParaRPr lang="en-US" dirty="0"/>
          </a:p>
        </p:txBody>
      </p:sp>
    </p:spTree>
    <p:extLst>
      <p:ext uri="{BB962C8B-B14F-4D97-AF65-F5344CB8AC3E}">
        <p14:creationId xmlns:p14="http://schemas.microsoft.com/office/powerpoint/2010/main" val="12242999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31966" y="542108"/>
            <a:ext cx="9601200" cy="1485900"/>
          </a:xfrm>
        </p:spPr>
        <p:txBody>
          <a:bodyPr>
            <a:normAutofit/>
          </a:bodyPr>
          <a:lstStyle/>
          <a:p>
            <a:r>
              <a:rPr lang="es-CO" dirty="0"/>
              <a:t>Agenda –</a:t>
            </a:r>
            <a:r>
              <a:rPr lang="es-CO" dirty="0" err="1"/>
              <a:t>different</a:t>
            </a:r>
            <a:r>
              <a:rPr lang="es-CO" dirty="0"/>
              <a:t> </a:t>
            </a:r>
            <a:r>
              <a:rPr lang="es-CO" dirty="0" err="1"/>
              <a:t>approaches</a:t>
            </a:r>
            <a:r>
              <a:rPr lang="es-CO" dirty="0"/>
              <a:t> </a:t>
            </a:r>
            <a:r>
              <a:rPr lang="es-CO" dirty="0" err="1"/>
              <a:t>to</a:t>
            </a:r>
            <a:r>
              <a:rPr lang="es-CO" dirty="0"/>
              <a:t> </a:t>
            </a:r>
            <a:r>
              <a:rPr lang="es-CO" dirty="0" err="1"/>
              <a:t>writing</a:t>
            </a:r>
            <a:r>
              <a:rPr lang="es-CO" dirty="0"/>
              <a:t> and </a:t>
            </a:r>
            <a:r>
              <a:rPr lang="es-CO" dirty="0" err="1"/>
              <a:t>different</a:t>
            </a:r>
            <a:r>
              <a:rPr lang="es-CO" dirty="0"/>
              <a:t> </a:t>
            </a:r>
            <a:r>
              <a:rPr lang="es-CO"/>
              <a:t>classifications</a:t>
            </a:r>
            <a:endParaRPr lang="es-CO" dirty="0">
              <a:solidFill>
                <a:srgbClr val="FF0000"/>
              </a:solidFill>
            </a:endParaRPr>
          </a:p>
        </p:txBody>
      </p:sp>
      <p:sp>
        <p:nvSpPr>
          <p:cNvPr id="3" name="Marcador de contenido 2"/>
          <p:cNvSpPr>
            <a:spLocks noGrp="1"/>
          </p:cNvSpPr>
          <p:nvPr>
            <p:ph idx="1"/>
          </p:nvPr>
        </p:nvSpPr>
        <p:spPr/>
        <p:txBody>
          <a:bodyPr>
            <a:normAutofit/>
          </a:bodyPr>
          <a:lstStyle/>
          <a:p>
            <a:pPr marL="457200" indent="-457200">
              <a:buFont typeface="+mj-lt"/>
              <a:buAutoNum type="arabicPeriod"/>
            </a:pPr>
            <a:r>
              <a:rPr lang="en-US" sz="2000" dirty="0">
                <a:latin typeface="FuturaBT-Book"/>
              </a:rPr>
              <a:t>Product, process and genre-based approaches: </a:t>
            </a:r>
            <a:r>
              <a:rPr lang="en-US" sz="2000" dirty="0"/>
              <a:t>History of academic writing by Trimbur (1994), Matsuda (2003), and Atkinson’s (2003) –presentation comps</a:t>
            </a:r>
          </a:p>
          <a:p>
            <a:pPr marL="457200" indent="-457200">
              <a:buFont typeface="+mj-lt"/>
              <a:buAutoNum type="arabicPeriod"/>
            </a:pPr>
            <a:r>
              <a:rPr lang="en-US" sz="2000" dirty="0">
                <a:latin typeface="FuturaBT-Book"/>
              </a:rPr>
              <a:t>Study skills, academic socialization and academic literacies-</a:t>
            </a:r>
            <a:r>
              <a:rPr lang="en-US" sz="2000" dirty="0"/>
              <a:t> History by Lea &amp; Street (1998)- my chart and Archer’s</a:t>
            </a:r>
          </a:p>
          <a:p>
            <a:pPr marL="0" indent="0">
              <a:buNone/>
            </a:pPr>
            <a:endParaRPr lang="en-US" dirty="0">
              <a:solidFill>
                <a:srgbClr val="FF0000"/>
              </a:solidFill>
            </a:endParaRPr>
          </a:p>
          <a:p>
            <a:pPr marL="457200" indent="-457200">
              <a:buFont typeface="+mj-lt"/>
              <a:buAutoNum type="arabicPeriod"/>
            </a:pPr>
            <a:endParaRPr lang="en-US" dirty="0"/>
          </a:p>
          <a:p>
            <a:endParaRPr lang="es-CO" dirty="0"/>
          </a:p>
        </p:txBody>
      </p:sp>
    </p:spTree>
    <p:extLst>
      <p:ext uri="{BB962C8B-B14F-4D97-AF65-F5344CB8AC3E}">
        <p14:creationId xmlns:p14="http://schemas.microsoft.com/office/powerpoint/2010/main" val="42640461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C372FBD-E1FC-4E55-AF62-2FA06C4010D4}"/>
              </a:ext>
            </a:extLst>
          </p:cNvPr>
          <p:cNvSpPr>
            <a:spLocks noGrp="1"/>
          </p:cNvSpPr>
          <p:nvPr>
            <p:ph type="title"/>
          </p:nvPr>
        </p:nvSpPr>
        <p:spPr/>
        <p:txBody>
          <a:bodyPr/>
          <a:lstStyle/>
          <a:p>
            <a:r>
              <a:rPr lang="es-CO" dirty="0" err="1"/>
              <a:t>Archer’s</a:t>
            </a:r>
            <a:r>
              <a:rPr lang="es-CO" dirty="0"/>
              <a:t> </a:t>
            </a:r>
            <a:r>
              <a:rPr lang="es-CO" dirty="0" err="1"/>
              <a:t>main</a:t>
            </a:r>
            <a:r>
              <a:rPr lang="es-CO" dirty="0"/>
              <a:t> ideas </a:t>
            </a:r>
            <a:endParaRPr lang="en-US" dirty="0"/>
          </a:p>
        </p:txBody>
      </p:sp>
      <p:sp>
        <p:nvSpPr>
          <p:cNvPr id="3" name="Marcador de contenido 2">
            <a:extLst>
              <a:ext uri="{FF2B5EF4-FFF2-40B4-BE49-F238E27FC236}">
                <a16:creationId xmlns:a16="http://schemas.microsoft.com/office/drawing/2014/main" id="{CBB6019F-4FBF-4F4C-896F-452799F1C006}"/>
              </a:ext>
            </a:extLst>
          </p:cNvPr>
          <p:cNvSpPr>
            <a:spLocks noGrp="1"/>
          </p:cNvSpPr>
          <p:nvPr>
            <p:ph idx="1"/>
          </p:nvPr>
        </p:nvSpPr>
        <p:spPr>
          <a:xfrm>
            <a:off x="1371600" y="2286000"/>
            <a:ext cx="9601200" cy="4177862"/>
          </a:xfrm>
        </p:spPr>
        <p:txBody>
          <a:bodyPr/>
          <a:lstStyle/>
          <a:p>
            <a:pPr algn="l"/>
            <a:r>
              <a:rPr lang="en-US" sz="1800" dirty="0">
                <a:latin typeface="FuturaBT-Book"/>
              </a:rPr>
              <a:t>Academic discourse takes a distinct written form, comprising often unspoken conventions which dictate appropriate uses of </a:t>
            </a:r>
            <a:r>
              <a:rPr lang="en-US" sz="1800" dirty="0" err="1">
                <a:latin typeface="FuturaBT-Book"/>
              </a:rPr>
              <a:t>lexico</a:t>
            </a:r>
            <a:r>
              <a:rPr lang="en-US" sz="1800" dirty="0">
                <a:latin typeface="FuturaBT-Book"/>
              </a:rPr>
              <a:t>-grammatical structures-(Chart Schleppegrell, 2004).</a:t>
            </a:r>
          </a:p>
          <a:p>
            <a:pPr algn="l"/>
            <a:r>
              <a:rPr lang="en-US" sz="1800" dirty="0">
                <a:latin typeface="FuturaBT-Book"/>
              </a:rPr>
              <a:t>There are different models for teaching writing and these approaches are not mutually exclusive nor are they linear stages of ‘progression’</a:t>
            </a:r>
          </a:p>
          <a:p>
            <a:pPr marL="530352" lvl="1" indent="0">
              <a:buNone/>
            </a:pPr>
            <a:endParaRPr lang="en-US" sz="1800" dirty="0">
              <a:latin typeface="FuturaBT-Book"/>
            </a:endParaRPr>
          </a:p>
        </p:txBody>
      </p:sp>
    </p:spTree>
    <p:extLst>
      <p:ext uri="{BB962C8B-B14F-4D97-AF65-F5344CB8AC3E}">
        <p14:creationId xmlns:p14="http://schemas.microsoft.com/office/powerpoint/2010/main" val="2905137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F0EF2D-FB2A-4807-839B-0D3429BF81DE}"/>
              </a:ext>
            </a:extLst>
          </p:cNvPr>
          <p:cNvSpPr>
            <a:spLocks noGrp="1"/>
          </p:cNvSpPr>
          <p:nvPr>
            <p:ph type="title"/>
          </p:nvPr>
        </p:nvSpPr>
        <p:spPr/>
        <p:txBody>
          <a:bodyPr/>
          <a:lstStyle/>
          <a:p>
            <a:r>
              <a:rPr lang="es-CO" dirty="0" err="1"/>
              <a:t>Hyland’s</a:t>
            </a:r>
            <a:r>
              <a:rPr lang="es-CO" dirty="0"/>
              <a:t> </a:t>
            </a:r>
            <a:r>
              <a:rPr lang="es-CO" dirty="0" err="1"/>
              <a:t>main</a:t>
            </a:r>
            <a:r>
              <a:rPr lang="es-CO" dirty="0"/>
              <a:t> ideas</a:t>
            </a:r>
            <a:endParaRPr lang="en-US" dirty="0"/>
          </a:p>
        </p:txBody>
      </p:sp>
      <p:sp>
        <p:nvSpPr>
          <p:cNvPr id="3" name="Marcador de contenido 2">
            <a:extLst>
              <a:ext uri="{FF2B5EF4-FFF2-40B4-BE49-F238E27FC236}">
                <a16:creationId xmlns:a16="http://schemas.microsoft.com/office/drawing/2014/main" id="{2E5B9735-4D31-41AC-A133-C3E71779DB3B}"/>
              </a:ext>
            </a:extLst>
          </p:cNvPr>
          <p:cNvSpPr>
            <a:spLocks noGrp="1"/>
          </p:cNvSpPr>
          <p:nvPr>
            <p:ph idx="1"/>
          </p:nvPr>
        </p:nvSpPr>
        <p:spPr>
          <a:xfrm>
            <a:off x="1371600" y="1623847"/>
            <a:ext cx="9601200" cy="4934607"/>
          </a:xfrm>
        </p:spPr>
        <p:txBody>
          <a:bodyPr>
            <a:normAutofit/>
          </a:bodyPr>
          <a:lstStyle/>
          <a:p>
            <a:pPr algn="l"/>
            <a:r>
              <a:rPr lang="en-US" b="0" i="0" u="none" strike="noStrike" baseline="0" dirty="0">
                <a:solidFill>
                  <a:srgbClr val="000000"/>
                </a:solidFill>
                <a:latin typeface="AdvP41153C"/>
              </a:rPr>
              <a:t>While this approach (process) responds to the individual needs and personalities of learners, it offers them little by way of the resources to participate in, understand, or challenge valued discourses (e.g., </a:t>
            </a:r>
            <a:r>
              <a:rPr lang="en-US" b="0" i="0" u="none" strike="noStrike" baseline="0" dirty="0">
                <a:solidFill>
                  <a:srgbClr val="0000FF"/>
                </a:solidFill>
                <a:latin typeface="AdvP41153C"/>
              </a:rPr>
              <a:t>Hasan, 1996; Martin, 1993</a:t>
            </a:r>
            <a:r>
              <a:rPr lang="en-US" b="0" i="0" u="none" strike="noStrike" baseline="0" dirty="0">
                <a:solidFill>
                  <a:srgbClr val="000000"/>
                </a:solidFill>
                <a:latin typeface="AdvP41153C"/>
              </a:rPr>
              <a:t>). It leaves students innocent of the valued ways of acting and being in society, despite the fact that they need ways to manage the appropriate linguistic and rhetorical tools to both gain access to the powerful genres of mainstream culture and the means to conduct a critical appraisal of them.</a:t>
            </a:r>
          </a:p>
          <a:p>
            <a:pPr algn="l"/>
            <a:r>
              <a:rPr lang="en-US" dirty="0">
                <a:solidFill>
                  <a:srgbClr val="000000"/>
                </a:solidFill>
                <a:latin typeface="AdvP41153C"/>
              </a:rPr>
              <a:t>There are three main schools: ESP, New Rhetoric and Sydney</a:t>
            </a:r>
          </a:p>
          <a:p>
            <a:pPr algn="l"/>
            <a:r>
              <a:rPr lang="en-US" dirty="0">
                <a:solidFill>
                  <a:srgbClr val="000000"/>
                </a:solidFill>
                <a:latin typeface="AdvP41153C"/>
              </a:rPr>
              <a:t>The Sydney school is based on Halliday’s ideas – SFL chart</a:t>
            </a:r>
          </a:p>
          <a:p>
            <a:pPr algn="l"/>
            <a:r>
              <a:rPr lang="en-US" dirty="0">
                <a:solidFill>
                  <a:srgbClr val="000000"/>
                </a:solidFill>
                <a:latin typeface="AdvP41153C"/>
              </a:rPr>
              <a:t>Aim: </a:t>
            </a:r>
            <a:r>
              <a:rPr lang="en-US" b="0" i="0" u="none" strike="noStrike" baseline="0" dirty="0">
                <a:latin typeface="AdvP41153C"/>
              </a:rPr>
              <a:t>helping learners gain access to ways of communicating that have accrued cultural capital in particular professional, academic, and occupational communities</a:t>
            </a:r>
          </a:p>
          <a:p>
            <a:pPr algn="l"/>
            <a:r>
              <a:rPr lang="en-US" dirty="0">
                <a:latin typeface="AdvP41153C"/>
              </a:rPr>
              <a:t>The curriculum or teaching and learning cycle helps students do that- various Charts </a:t>
            </a:r>
            <a:endParaRPr lang="en-US" dirty="0"/>
          </a:p>
        </p:txBody>
      </p:sp>
    </p:spTree>
    <p:extLst>
      <p:ext uri="{BB962C8B-B14F-4D97-AF65-F5344CB8AC3E}">
        <p14:creationId xmlns:p14="http://schemas.microsoft.com/office/powerpoint/2010/main" val="3562793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err="1"/>
              <a:t>Narrative</a:t>
            </a:r>
            <a:r>
              <a:rPr lang="es-CO" dirty="0"/>
              <a:t> </a:t>
            </a:r>
            <a:r>
              <a:rPr lang="es-CO" dirty="0" err="1"/>
              <a:t>Stages</a:t>
            </a:r>
            <a:endParaRPr lang="en-US" dirty="0"/>
          </a:p>
        </p:txBody>
      </p:sp>
      <p:sp>
        <p:nvSpPr>
          <p:cNvPr id="3" name="Marcador de contenido 2"/>
          <p:cNvSpPr>
            <a:spLocks noGrp="1"/>
          </p:cNvSpPr>
          <p:nvPr>
            <p:ph idx="1"/>
          </p:nvPr>
        </p:nvSpPr>
        <p:spPr>
          <a:xfrm>
            <a:off x="1371600" y="1776549"/>
            <a:ext cx="9601200" cy="4090851"/>
          </a:xfrm>
        </p:spPr>
        <p:txBody>
          <a:bodyPr>
            <a:normAutofit/>
          </a:bodyPr>
          <a:lstStyle/>
          <a:p>
            <a:r>
              <a:rPr lang="en-US" dirty="0"/>
              <a:t>The “abstract indicates what the story is about” (Cheng, 2008, p. 171). </a:t>
            </a:r>
          </a:p>
          <a:p>
            <a:r>
              <a:rPr lang="en-US" dirty="0"/>
              <a:t>The orientation provides a sketch of this particular story, that is, it introduces the readers to the main characters of the narrative, indicates where the action is located and when it is taking place, establishes the atmosphere, foreshadows the action to follow, and makes the reader want to become involved in the story (</a:t>
            </a:r>
            <a:r>
              <a:rPr lang="en-US" dirty="0" err="1"/>
              <a:t>Derewianka</a:t>
            </a:r>
            <a:r>
              <a:rPr lang="en-US" dirty="0"/>
              <a:t>, 2004). </a:t>
            </a:r>
          </a:p>
          <a:p>
            <a:r>
              <a:rPr lang="en-US" dirty="0"/>
              <a:t>The complication introduces a series of events during which there is “one or more problems for characters to resolve, involving problem and struggle episodes.</a:t>
            </a:r>
          </a:p>
          <a:p>
            <a:r>
              <a:rPr lang="en-US" dirty="0"/>
              <a:t>Evaluation highlights the significance of events for characters and resolution to  resolve these issues. </a:t>
            </a:r>
          </a:p>
          <a:p>
            <a:r>
              <a:rPr lang="en-US" dirty="0"/>
              <a:t>Coda brings readers back to the present situation” (Cheng, 2008, p. 172).</a:t>
            </a:r>
          </a:p>
        </p:txBody>
      </p:sp>
    </p:spTree>
    <p:extLst>
      <p:ext uri="{BB962C8B-B14F-4D97-AF65-F5344CB8AC3E}">
        <p14:creationId xmlns:p14="http://schemas.microsoft.com/office/powerpoint/2010/main" val="39661819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err="1"/>
              <a:t>Features</a:t>
            </a:r>
            <a:r>
              <a:rPr lang="es-CO" dirty="0"/>
              <a:t> of </a:t>
            </a:r>
            <a:r>
              <a:rPr lang="es-CO" dirty="0" err="1"/>
              <a:t>Narratives</a:t>
            </a:r>
            <a:endParaRPr lang="en-US" dirty="0"/>
          </a:p>
        </p:txBody>
      </p:sp>
      <p:sp>
        <p:nvSpPr>
          <p:cNvPr id="3" name="Marcador de contenido 2"/>
          <p:cNvSpPr>
            <a:spLocks noGrp="1"/>
          </p:cNvSpPr>
          <p:nvPr>
            <p:ph idx="1"/>
          </p:nvPr>
        </p:nvSpPr>
        <p:spPr>
          <a:xfrm>
            <a:off x="1371600" y="1567543"/>
            <a:ext cx="9601200" cy="4299857"/>
          </a:xfrm>
        </p:spPr>
        <p:txBody>
          <a:bodyPr>
            <a:normAutofit/>
          </a:bodyPr>
          <a:lstStyle/>
          <a:p>
            <a:r>
              <a:rPr lang="en-US" dirty="0"/>
              <a:t>Participants are often “specific and individualized characters” (Cheng, 2008, p. 172), with “defined identities” (</a:t>
            </a:r>
            <a:r>
              <a:rPr lang="en-US" dirty="0" err="1"/>
              <a:t>Derewianka</a:t>
            </a:r>
            <a:r>
              <a:rPr lang="en-US" dirty="0"/>
              <a:t>, 2004, p. 42). </a:t>
            </a:r>
          </a:p>
          <a:p>
            <a:r>
              <a:rPr lang="en-US" dirty="0"/>
              <a:t>To characterize and describe these participants, writers frequently use pre- and post-modifying elements, including adjectives, adverbs, -</a:t>
            </a:r>
            <a:r>
              <a:rPr lang="en-US" dirty="0" err="1"/>
              <a:t>ed</a:t>
            </a:r>
            <a:r>
              <a:rPr lang="en-US" dirty="0"/>
              <a:t>/-</a:t>
            </a:r>
            <a:r>
              <a:rPr lang="en-US" dirty="0" err="1"/>
              <a:t>ing</a:t>
            </a:r>
            <a:r>
              <a:rPr lang="en-US" dirty="0"/>
              <a:t> participles, prepositional phrases, and relative clauses (Fang, </a:t>
            </a:r>
            <a:r>
              <a:rPr lang="en-US" dirty="0" err="1"/>
              <a:t>Schleppegrell</a:t>
            </a:r>
            <a:r>
              <a:rPr lang="en-US" dirty="0"/>
              <a:t>, &amp; Cox, 2006). </a:t>
            </a:r>
          </a:p>
          <a:p>
            <a:r>
              <a:rPr lang="en-US" dirty="0"/>
              <a:t>Processes are mainly material (action verbs), relational, verbal, and mental. They help writers further identify and characterize the participants while simultaneously allowing them to construct action sequences and paint an image of what the characters said, felt, and thought (</a:t>
            </a:r>
            <a:r>
              <a:rPr lang="en-US" dirty="0" err="1"/>
              <a:t>Derewianka</a:t>
            </a:r>
            <a:r>
              <a:rPr lang="en-US" dirty="0"/>
              <a:t>, 2004). </a:t>
            </a:r>
          </a:p>
          <a:p>
            <a:r>
              <a:rPr lang="en-US" dirty="0"/>
              <a:t>Circumstances are realized through adverbs which “build up the material reality of the possible world” (Cheng, 2008, p. 172), “introduce information about manner, and express judgment about behavior” (</a:t>
            </a:r>
            <a:r>
              <a:rPr lang="en-US" dirty="0" err="1"/>
              <a:t>Schleppegrell</a:t>
            </a:r>
            <a:r>
              <a:rPr lang="en-US" dirty="0"/>
              <a:t>, 2004, p. 85).</a:t>
            </a:r>
          </a:p>
        </p:txBody>
      </p:sp>
    </p:spTree>
    <p:extLst>
      <p:ext uri="{BB962C8B-B14F-4D97-AF65-F5344CB8AC3E}">
        <p14:creationId xmlns:p14="http://schemas.microsoft.com/office/powerpoint/2010/main" val="31751226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71600" y="685800"/>
            <a:ext cx="9601200" cy="842554"/>
          </a:xfrm>
        </p:spPr>
        <p:txBody>
          <a:bodyPr/>
          <a:lstStyle/>
          <a:p>
            <a:r>
              <a:rPr lang="es-CO" dirty="0" err="1"/>
              <a:t>Features</a:t>
            </a:r>
            <a:r>
              <a:rPr lang="es-CO" dirty="0"/>
              <a:t> of </a:t>
            </a:r>
            <a:r>
              <a:rPr lang="es-CO" dirty="0" err="1"/>
              <a:t>Narratives</a:t>
            </a:r>
            <a:endParaRPr lang="en-US" dirty="0"/>
          </a:p>
        </p:txBody>
      </p:sp>
      <p:sp>
        <p:nvSpPr>
          <p:cNvPr id="3" name="Marcador de contenido 2"/>
          <p:cNvSpPr>
            <a:spLocks noGrp="1"/>
          </p:cNvSpPr>
          <p:nvPr>
            <p:ph idx="1"/>
          </p:nvPr>
        </p:nvSpPr>
        <p:spPr>
          <a:xfrm>
            <a:off x="1371600" y="1789611"/>
            <a:ext cx="9601200" cy="4077789"/>
          </a:xfrm>
        </p:spPr>
        <p:txBody>
          <a:bodyPr>
            <a:normAutofit fontScale="85000" lnSpcReduction="20000"/>
          </a:bodyPr>
          <a:lstStyle/>
          <a:p>
            <a:r>
              <a:rPr lang="en-US" dirty="0"/>
              <a:t>Mood resources such as exclamatives, rhetorical questions, and quoted speech to create suspense (Cheng, 2008). </a:t>
            </a:r>
          </a:p>
          <a:p>
            <a:r>
              <a:rPr lang="en-US" dirty="0"/>
              <a:t>Imperatives and one-word sentences to construct more “poignant effects” on the readers (Knapp &amp; Watkins, 2005, p. 222). </a:t>
            </a:r>
          </a:p>
          <a:p>
            <a:r>
              <a:rPr lang="en-US" dirty="0"/>
              <a:t>Appraisal devices to move through the evaluative and reflective stages of their narratives, to enhance their meanings, and “to create images in the readers’ </a:t>
            </a:r>
          </a:p>
          <a:p>
            <a:r>
              <a:rPr lang="en-US" dirty="0"/>
              <a:t>Theme progression to mark that events are happening in a time sequence. </a:t>
            </a:r>
          </a:p>
          <a:p>
            <a:r>
              <a:rPr lang="en-US" dirty="0"/>
              <a:t>Textual themes or conjunctive devices of time and </a:t>
            </a:r>
            <a:r>
              <a:rPr lang="en-US" b="1" dirty="0"/>
              <a:t>sequence</a:t>
            </a:r>
            <a:r>
              <a:rPr lang="en-US" dirty="0"/>
              <a:t> (after, as, before, since, till, until, when, while), </a:t>
            </a:r>
            <a:r>
              <a:rPr lang="en-US" b="1" dirty="0"/>
              <a:t>contrast</a:t>
            </a:r>
            <a:r>
              <a:rPr lang="en-US" dirty="0"/>
              <a:t> (although, even though, though, whereas, while, rather than), </a:t>
            </a:r>
            <a:r>
              <a:rPr lang="en-US" b="1" dirty="0"/>
              <a:t>consequence</a:t>
            </a:r>
            <a:r>
              <a:rPr lang="en-US" dirty="0"/>
              <a:t> (in consequence, as a consequence, as a result, therefore, hence, for this reason, that is why, and thus), to signpost the unfolding of events, signal the crisis point of the story, or indicate a return to normality. </a:t>
            </a:r>
          </a:p>
          <a:p>
            <a:r>
              <a:rPr lang="en-US" dirty="0"/>
              <a:t>Interpersonal themes (e.g., unfortunately, surprisingly) to indicate the way the writer is evaluating the events of the complication. </a:t>
            </a:r>
          </a:p>
          <a:p>
            <a:r>
              <a:rPr lang="en-US" dirty="0"/>
              <a:t>Marked circumstances as topical themes to set the story in a time and place (Butt et al., 2006).ds” (</a:t>
            </a:r>
            <a:r>
              <a:rPr lang="en-US" dirty="0" err="1"/>
              <a:t>Derewianka</a:t>
            </a:r>
            <a:r>
              <a:rPr lang="en-US" dirty="0"/>
              <a:t>, 2004, p. 44). </a:t>
            </a:r>
          </a:p>
        </p:txBody>
      </p:sp>
    </p:spTree>
    <p:extLst>
      <p:ext uri="{BB962C8B-B14F-4D97-AF65-F5344CB8AC3E}">
        <p14:creationId xmlns:p14="http://schemas.microsoft.com/office/powerpoint/2010/main" val="17370879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1777151070"/>
              </p:ext>
            </p:extLst>
          </p:nvPr>
        </p:nvGraphicFramePr>
        <p:xfrm>
          <a:off x="796833" y="188641"/>
          <a:ext cx="11181806" cy="6669358"/>
        </p:xfrm>
        <a:graphic>
          <a:graphicData uri="http://schemas.openxmlformats.org/drawingml/2006/table">
            <a:tbl>
              <a:tblPr firstRow="1" bandRow="1">
                <a:tableStyleId>{5C22544A-7EE6-4342-B048-85BDC9FD1C3A}</a:tableStyleId>
              </a:tblPr>
              <a:tblGrid>
                <a:gridCol w="1840651">
                  <a:extLst>
                    <a:ext uri="{9D8B030D-6E8A-4147-A177-3AD203B41FA5}">
                      <a16:colId xmlns:a16="http://schemas.microsoft.com/office/drawing/2014/main" val="20000"/>
                    </a:ext>
                  </a:extLst>
                </a:gridCol>
                <a:gridCol w="2245470">
                  <a:extLst>
                    <a:ext uri="{9D8B030D-6E8A-4147-A177-3AD203B41FA5}">
                      <a16:colId xmlns:a16="http://schemas.microsoft.com/office/drawing/2014/main" val="20001"/>
                    </a:ext>
                  </a:extLst>
                </a:gridCol>
                <a:gridCol w="3233477">
                  <a:extLst>
                    <a:ext uri="{9D8B030D-6E8A-4147-A177-3AD203B41FA5}">
                      <a16:colId xmlns:a16="http://schemas.microsoft.com/office/drawing/2014/main" val="20002"/>
                    </a:ext>
                  </a:extLst>
                </a:gridCol>
                <a:gridCol w="3862208">
                  <a:extLst>
                    <a:ext uri="{9D8B030D-6E8A-4147-A177-3AD203B41FA5}">
                      <a16:colId xmlns:a16="http://schemas.microsoft.com/office/drawing/2014/main" val="20003"/>
                    </a:ext>
                  </a:extLst>
                </a:gridCol>
              </a:tblGrid>
              <a:tr h="1067529">
                <a:tc>
                  <a:txBody>
                    <a:bodyPr/>
                    <a:lstStyle/>
                    <a:p>
                      <a:pPr algn="ctr">
                        <a:spcAft>
                          <a:spcPts val="0"/>
                        </a:spcAft>
                      </a:pPr>
                      <a:r>
                        <a:rPr lang="en-US" sz="1200" noProof="0" dirty="0">
                          <a:solidFill>
                            <a:schemeClr val="bg1"/>
                          </a:solidFill>
                          <a:latin typeface="Times New Roman" pitchFamily="18" charset="0"/>
                          <a:ea typeface="Times New Roman"/>
                          <a:cs typeface="Times New Roman" pitchFamily="18" charset="0"/>
                        </a:rPr>
                        <a:t>Cognitivist  Views</a:t>
                      </a:r>
                    </a:p>
                    <a:p>
                      <a:pPr algn="ctr">
                        <a:spcAft>
                          <a:spcPts val="0"/>
                        </a:spcAft>
                      </a:pPr>
                      <a:r>
                        <a:rPr lang="en-US" sz="1200" noProof="0" dirty="0">
                          <a:solidFill>
                            <a:schemeClr val="bg1"/>
                          </a:solidFill>
                          <a:latin typeface="Times New Roman" pitchFamily="18" charset="0"/>
                          <a:ea typeface="Times New Roman"/>
                          <a:cs typeface="Times New Roman" pitchFamily="18" charset="0"/>
                        </a:rPr>
                        <a:t>(Chomsky 1959, Anderson 1977,</a:t>
                      </a:r>
                      <a:r>
                        <a:rPr lang="en-US" sz="1200" baseline="0" noProof="0" dirty="0">
                          <a:solidFill>
                            <a:schemeClr val="bg1"/>
                          </a:solidFill>
                          <a:latin typeface="Times New Roman" pitchFamily="18" charset="0"/>
                          <a:ea typeface="Times New Roman"/>
                          <a:cs typeface="Times New Roman" pitchFamily="18" charset="0"/>
                        </a:rPr>
                        <a:t> </a:t>
                      </a:r>
                      <a:r>
                        <a:rPr lang="en-US" sz="1200" baseline="0" noProof="0" dirty="0" err="1">
                          <a:solidFill>
                            <a:schemeClr val="bg1"/>
                          </a:solidFill>
                          <a:latin typeface="Times New Roman" pitchFamily="18" charset="0"/>
                          <a:ea typeface="Times New Roman"/>
                          <a:cs typeface="Times New Roman" pitchFamily="18" charset="0"/>
                        </a:rPr>
                        <a:t>Chamot</a:t>
                      </a:r>
                      <a:r>
                        <a:rPr lang="en-US" sz="1200" baseline="0" noProof="0" dirty="0">
                          <a:solidFill>
                            <a:schemeClr val="bg1"/>
                          </a:solidFill>
                          <a:latin typeface="Times New Roman" pitchFamily="18" charset="0"/>
                          <a:ea typeface="Times New Roman"/>
                          <a:cs typeface="Times New Roman" pitchFamily="18" charset="0"/>
                        </a:rPr>
                        <a:t> &amp; O’Malley1989</a:t>
                      </a:r>
                      <a:r>
                        <a:rPr lang="en-US" sz="1200" noProof="0" dirty="0">
                          <a:solidFill>
                            <a:schemeClr val="bg1"/>
                          </a:solidFill>
                          <a:latin typeface="Times New Roman" pitchFamily="18" charset="0"/>
                          <a:ea typeface="Times New Roman"/>
                          <a:cs typeface="Times New Roman" pitchFamily="18" charset="0"/>
                        </a:rPr>
                        <a:t>)</a:t>
                      </a:r>
                    </a:p>
                  </a:txBody>
                  <a:tcPr marL="68580" marR="68580" marT="0" marB="0">
                    <a:solidFill>
                      <a:schemeClr val="accent1"/>
                    </a:solidFill>
                  </a:tcPr>
                </a:tc>
                <a:tc>
                  <a:txBody>
                    <a:bodyPr/>
                    <a:lstStyle/>
                    <a:p>
                      <a:pPr algn="ctr">
                        <a:spcAft>
                          <a:spcPts val="0"/>
                        </a:spcAft>
                      </a:pPr>
                      <a:r>
                        <a:rPr lang="en-US" sz="1200" noProof="0" dirty="0">
                          <a:solidFill>
                            <a:schemeClr val="bg1"/>
                          </a:solidFill>
                          <a:latin typeface="Times New Roman" pitchFamily="18" charset="0"/>
                          <a:ea typeface="Times New Roman"/>
                          <a:cs typeface="Times New Roman" pitchFamily="18" charset="0"/>
                        </a:rPr>
                        <a:t>Sociocultural view (Vygotsky 1962)</a:t>
                      </a:r>
                    </a:p>
                    <a:p>
                      <a:pPr algn="ctr">
                        <a:spcAft>
                          <a:spcPts val="0"/>
                        </a:spcAft>
                      </a:pPr>
                      <a:endParaRPr lang="en-US" sz="1200" noProof="0" dirty="0">
                        <a:solidFill>
                          <a:schemeClr val="bg1"/>
                        </a:solidFill>
                        <a:latin typeface="Times New Roman" pitchFamily="18" charset="0"/>
                        <a:ea typeface="Times New Roman"/>
                        <a:cs typeface="Times New Roman" pitchFamily="18" charset="0"/>
                      </a:endParaRPr>
                    </a:p>
                    <a:p>
                      <a:pPr algn="ctr">
                        <a:spcAft>
                          <a:spcPts val="0"/>
                        </a:spcAft>
                      </a:pPr>
                      <a:r>
                        <a:rPr lang="en-US" sz="1200" noProof="0" dirty="0">
                          <a:solidFill>
                            <a:schemeClr val="bg1"/>
                          </a:solidFill>
                          <a:latin typeface="Times New Roman" pitchFamily="18" charset="0"/>
                          <a:ea typeface="Times New Roman"/>
                          <a:cs typeface="Times New Roman" pitchFamily="18" charset="0"/>
                        </a:rPr>
                        <a:t>Halliday 1977</a:t>
                      </a:r>
                    </a:p>
                    <a:p>
                      <a:pPr algn="ctr">
                        <a:spcAft>
                          <a:spcPts val="0"/>
                        </a:spcAft>
                      </a:pPr>
                      <a:endParaRPr lang="en-US" sz="1200" noProof="0" dirty="0">
                        <a:solidFill>
                          <a:schemeClr val="bg1"/>
                        </a:solidFill>
                        <a:latin typeface="Times New Roman" pitchFamily="18" charset="0"/>
                        <a:ea typeface="Times New Roman"/>
                        <a:cs typeface="Times New Roman" pitchFamily="18" charset="0"/>
                      </a:endParaRPr>
                    </a:p>
                  </a:txBody>
                  <a:tcPr marL="68580" marR="68580" marT="0" marB="0"/>
                </a:tc>
                <a:tc>
                  <a:txBody>
                    <a:bodyPr/>
                    <a:lstStyle/>
                    <a:p>
                      <a:pPr algn="ctr">
                        <a:spcAft>
                          <a:spcPts val="0"/>
                        </a:spcAft>
                      </a:pPr>
                      <a:r>
                        <a:rPr lang="en-US" sz="1200" noProof="0" dirty="0">
                          <a:solidFill>
                            <a:schemeClr val="bg1"/>
                          </a:solidFill>
                          <a:latin typeface="Times New Roman" pitchFamily="18" charset="0"/>
                          <a:ea typeface="Times New Roman"/>
                          <a:cs typeface="Times New Roman" pitchFamily="18" charset="0"/>
                        </a:rPr>
                        <a:t>Critical view (Marxist and </a:t>
                      </a:r>
                      <a:r>
                        <a:rPr lang="en-US" sz="1200" noProof="0" dirty="0" err="1">
                          <a:solidFill>
                            <a:schemeClr val="bg1"/>
                          </a:solidFill>
                          <a:latin typeface="Times New Roman" pitchFamily="18" charset="0"/>
                          <a:ea typeface="Times New Roman"/>
                          <a:cs typeface="Times New Roman" pitchFamily="18" charset="0"/>
                        </a:rPr>
                        <a:t>neomarxist</a:t>
                      </a:r>
                      <a:r>
                        <a:rPr lang="en-US" sz="1200" noProof="0" dirty="0">
                          <a:solidFill>
                            <a:schemeClr val="bg1"/>
                          </a:solidFill>
                          <a:latin typeface="Times New Roman" pitchFamily="18" charset="0"/>
                          <a:ea typeface="Times New Roman"/>
                          <a:cs typeface="Times New Roman" pitchFamily="18" charset="0"/>
                        </a:rPr>
                        <a:t> theory, Gramsci, </a:t>
                      </a:r>
                      <a:r>
                        <a:rPr lang="en-US" sz="1200" noProof="0" dirty="0" err="1">
                          <a:solidFill>
                            <a:schemeClr val="bg1"/>
                          </a:solidFill>
                          <a:latin typeface="Times New Roman" pitchFamily="18" charset="0"/>
                          <a:ea typeface="Times New Roman"/>
                          <a:cs typeface="Times New Roman" pitchFamily="18" charset="0"/>
                        </a:rPr>
                        <a:t>Bordieu</a:t>
                      </a:r>
                      <a:r>
                        <a:rPr lang="en-US" sz="1200" noProof="0" dirty="0">
                          <a:solidFill>
                            <a:schemeClr val="bg1"/>
                          </a:solidFill>
                          <a:latin typeface="Times New Roman" pitchFamily="18" charset="0"/>
                          <a:ea typeface="Times New Roman"/>
                          <a:cs typeface="Times New Roman" pitchFamily="18" charset="0"/>
                        </a:rPr>
                        <a:t>) </a:t>
                      </a:r>
                    </a:p>
                    <a:p>
                      <a:pPr algn="ctr">
                        <a:spcAft>
                          <a:spcPts val="0"/>
                        </a:spcAft>
                      </a:pPr>
                      <a:r>
                        <a:rPr lang="en-US" sz="1200" noProof="0" dirty="0">
                          <a:solidFill>
                            <a:schemeClr val="bg1"/>
                          </a:solidFill>
                          <a:latin typeface="Times New Roman" pitchFamily="18" charset="0"/>
                          <a:ea typeface="Times New Roman"/>
                          <a:cs typeface="Times New Roman" pitchFamily="18" charset="0"/>
                        </a:rPr>
                        <a:t>Freire  1970</a:t>
                      </a:r>
                    </a:p>
                    <a:p>
                      <a:pPr algn="ctr">
                        <a:spcAft>
                          <a:spcPts val="0"/>
                        </a:spcAft>
                      </a:pPr>
                      <a:endParaRPr lang="en-US" sz="1200" noProof="0" dirty="0">
                        <a:solidFill>
                          <a:schemeClr val="bg1"/>
                        </a:solidFill>
                        <a:latin typeface="Times New Roman" pitchFamily="18" charset="0"/>
                        <a:ea typeface="Times New Roman"/>
                        <a:cs typeface="Times New Roman" pitchFamily="18" charset="0"/>
                      </a:endParaRPr>
                    </a:p>
                  </a:txBody>
                  <a:tcPr marL="68580" marR="68580" marT="0" marB="0"/>
                </a:tc>
                <a:tc>
                  <a:txBody>
                    <a:bodyPr/>
                    <a:lstStyle/>
                    <a:p>
                      <a:pPr algn="ctr">
                        <a:spcAft>
                          <a:spcPts val="0"/>
                        </a:spcAft>
                      </a:pPr>
                      <a:r>
                        <a:rPr lang="en-US" sz="1200" noProof="0" dirty="0" err="1">
                          <a:solidFill>
                            <a:schemeClr val="bg1"/>
                          </a:solidFill>
                          <a:latin typeface="Times New Roman" pitchFamily="18" charset="0"/>
                          <a:ea typeface="Times New Roman"/>
                          <a:cs typeface="Times New Roman" pitchFamily="18" charset="0"/>
                        </a:rPr>
                        <a:t>Poststructural</a:t>
                      </a:r>
                      <a:r>
                        <a:rPr lang="en-US" sz="1200" noProof="0" dirty="0">
                          <a:solidFill>
                            <a:schemeClr val="bg1"/>
                          </a:solidFill>
                          <a:latin typeface="Times New Roman" pitchFamily="18" charset="0"/>
                          <a:ea typeface="Times New Roman"/>
                          <a:cs typeface="Times New Roman" pitchFamily="18" charset="0"/>
                        </a:rPr>
                        <a:t> view  (Foucault , Derrida </a:t>
                      </a:r>
                    </a:p>
                    <a:p>
                      <a:pPr algn="ctr">
                        <a:spcAft>
                          <a:spcPts val="0"/>
                        </a:spcAft>
                      </a:pPr>
                      <a:r>
                        <a:rPr lang="en-US" sz="1200" noProof="0" dirty="0">
                          <a:solidFill>
                            <a:schemeClr val="bg1"/>
                          </a:solidFill>
                          <a:latin typeface="Times New Roman" pitchFamily="18" charset="0"/>
                          <a:ea typeface="Times New Roman"/>
                          <a:cs typeface="Times New Roman" pitchFamily="18" charset="0"/>
                        </a:rPr>
                        <a:t>Bakhtin, Hall,</a:t>
                      </a:r>
                      <a:r>
                        <a:rPr lang="en-US" sz="1200" baseline="0" noProof="0" dirty="0">
                          <a:solidFill>
                            <a:schemeClr val="bg1"/>
                          </a:solidFill>
                          <a:latin typeface="Times New Roman" pitchFamily="18" charset="0"/>
                          <a:ea typeface="Times New Roman"/>
                          <a:cs typeface="Times New Roman" pitchFamily="18" charset="0"/>
                        </a:rPr>
                        <a:t> </a:t>
                      </a:r>
                      <a:r>
                        <a:rPr lang="en-US" sz="1200" noProof="0" dirty="0">
                          <a:solidFill>
                            <a:schemeClr val="bg1"/>
                          </a:solidFill>
                          <a:latin typeface="Times New Roman" pitchFamily="18" charset="0"/>
                          <a:ea typeface="Times New Roman"/>
                          <a:cs typeface="Times New Roman" pitchFamily="18" charset="0"/>
                        </a:rPr>
                        <a:t>Judith Butler )</a:t>
                      </a:r>
                    </a:p>
                  </a:txBody>
                  <a:tcPr marL="68580" marR="68580" marT="0" marB="0"/>
                </a:tc>
                <a:extLst>
                  <a:ext uri="{0D108BD9-81ED-4DB2-BD59-A6C34878D82A}">
                    <a16:rowId xmlns:a16="http://schemas.microsoft.com/office/drawing/2014/main" val="10000"/>
                  </a:ext>
                </a:extLst>
              </a:tr>
              <a:tr h="11182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200" b="0" kern="1200" noProof="0" dirty="0">
                          <a:solidFill>
                            <a:schemeClr val="dk1"/>
                          </a:solidFill>
                          <a:latin typeface="Times New Roman" pitchFamily="18" charset="0"/>
                          <a:ea typeface="Times New Roman"/>
                          <a:cs typeface="Times New Roman" pitchFamily="18" charset="0"/>
                        </a:rPr>
                        <a:t>Texts as collections of sentences and vocabulary words following certain patterns</a:t>
                      </a:r>
                    </a:p>
                  </a:txBody>
                  <a:tcPr marL="68580" marR="68580" marT="0" marB="0">
                    <a:solidFill>
                      <a:schemeClr val="accent1">
                        <a:lumMod val="40000"/>
                        <a:lumOff val="60000"/>
                      </a:schemeClr>
                    </a:solidFill>
                  </a:tcPr>
                </a:tc>
                <a:tc>
                  <a:txBody>
                    <a:bodyPr/>
                    <a:lstStyle/>
                    <a:p>
                      <a:pPr>
                        <a:spcAft>
                          <a:spcPts val="0"/>
                        </a:spcAft>
                      </a:pPr>
                      <a:r>
                        <a:rPr lang="en-US" sz="1200" b="0" noProof="0" dirty="0">
                          <a:latin typeface="Times New Roman" pitchFamily="18" charset="0"/>
                          <a:ea typeface="Times New Roman"/>
                          <a:cs typeface="Times New Roman" pitchFamily="18" charset="0"/>
                        </a:rPr>
                        <a:t>Texts as situated and varying according to  context, situation,</a:t>
                      </a:r>
                      <a:r>
                        <a:rPr lang="en-US" sz="1200" b="0" baseline="0" noProof="0" dirty="0">
                          <a:latin typeface="Times New Roman" pitchFamily="18" charset="0"/>
                          <a:ea typeface="Times New Roman"/>
                          <a:cs typeface="Times New Roman" pitchFamily="18" charset="0"/>
                        </a:rPr>
                        <a:t> purpose and audience</a:t>
                      </a:r>
                      <a:endParaRPr lang="en-US" sz="1200" b="0" noProof="0" dirty="0">
                        <a:latin typeface="Times New Roman" pitchFamily="18" charset="0"/>
                        <a:ea typeface="Times New Roman"/>
                        <a:cs typeface="Times New Roman" pitchFamily="18" charset="0"/>
                      </a:endParaRPr>
                    </a:p>
                  </a:txBody>
                  <a:tcPr marL="68580" marR="68580" marT="0" marB="0">
                    <a:solidFill>
                      <a:schemeClr val="accent1">
                        <a:lumMod val="40000"/>
                        <a:lumOff val="60000"/>
                      </a:schemeClr>
                    </a:solidFill>
                  </a:tcPr>
                </a:tc>
                <a:tc>
                  <a:txBody>
                    <a:bodyPr/>
                    <a:lstStyle/>
                    <a:p>
                      <a:pPr>
                        <a:spcAft>
                          <a:spcPts val="0"/>
                        </a:spcAft>
                      </a:pPr>
                      <a:r>
                        <a:rPr lang="en-US" sz="1200" b="0" noProof="0" dirty="0">
                          <a:latin typeface="Times New Roman" pitchFamily="18" charset="0"/>
                          <a:ea typeface="Times New Roman"/>
                          <a:cs typeface="Times New Roman" pitchFamily="18" charset="0"/>
                        </a:rPr>
                        <a:t>Texts</a:t>
                      </a:r>
                      <a:r>
                        <a:rPr lang="en-US" sz="1200" b="0" baseline="0" noProof="0" dirty="0">
                          <a:latin typeface="Times New Roman" pitchFamily="18" charset="0"/>
                          <a:ea typeface="Times New Roman"/>
                          <a:cs typeface="Times New Roman" pitchFamily="18" charset="0"/>
                        </a:rPr>
                        <a:t> tools for emancipation, </a:t>
                      </a:r>
                    </a:p>
                    <a:p>
                      <a:pPr>
                        <a:spcAft>
                          <a:spcPts val="0"/>
                        </a:spcAft>
                      </a:pPr>
                      <a:r>
                        <a:rPr lang="en-US" sz="1200" b="0" baseline="0" noProof="0" dirty="0">
                          <a:latin typeface="Times New Roman" pitchFamily="18" charset="0"/>
                          <a:ea typeface="Times New Roman"/>
                          <a:cs typeface="Times New Roman" pitchFamily="18" charset="0"/>
                        </a:rPr>
                        <a:t>as vehicles for self expression ,</a:t>
                      </a:r>
                    </a:p>
                    <a:p>
                      <a:pPr>
                        <a:spcAft>
                          <a:spcPts val="0"/>
                        </a:spcAft>
                      </a:pPr>
                      <a:r>
                        <a:rPr lang="en-US" sz="1200" b="0" baseline="0" noProof="0" dirty="0">
                          <a:latin typeface="Times New Roman" pitchFamily="18" charset="0"/>
                          <a:ea typeface="Times New Roman"/>
                          <a:cs typeface="Times New Roman" pitchFamily="18" charset="0"/>
                        </a:rPr>
                        <a:t>as revealers of the truth and </a:t>
                      </a:r>
                    </a:p>
                    <a:p>
                      <a:pPr>
                        <a:spcAft>
                          <a:spcPts val="0"/>
                        </a:spcAft>
                      </a:pPr>
                      <a:r>
                        <a:rPr lang="en-US" sz="1200" b="0" baseline="0" noProof="0" dirty="0">
                          <a:latin typeface="Times New Roman" pitchFamily="18" charset="0"/>
                          <a:ea typeface="Times New Roman"/>
                          <a:cs typeface="Times New Roman" pitchFamily="18" charset="0"/>
                        </a:rPr>
                        <a:t>as having only one interpretation</a:t>
                      </a:r>
                      <a:endParaRPr lang="en-US" sz="1200" b="0" noProof="0" dirty="0">
                        <a:latin typeface="Times New Roman" pitchFamily="18" charset="0"/>
                        <a:ea typeface="Times New Roman"/>
                        <a:cs typeface="Times New Roman" pitchFamily="18" charset="0"/>
                      </a:endParaRPr>
                    </a:p>
                  </a:txBody>
                  <a:tcPr marL="68580" marR="68580" marT="0" marB="0">
                    <a:solidFill>
                      <a:schemeClr val="accent1">
                        <a:lumMod val="40000"/>
                        <a:lumOff val="60000"/>
                      </a:schemeClr>
                    </a:solidFill>
                  </a:tcPr>
                </a:tc>
                <a:tc>
                  <a:txBody>
                    <a:bodyPr/>
                    <a:lstStyle/>
                    <a:p>
                      <a:pPr>
                        <a:spcAft>
                          <a:spcPts val="0"/>
                        </a:spcAft>
                      </a:pPr>
                      <a:r>
                        <a:rPr lang="en-US" sz="1200" b="0" noProof="0" dirty="0">
                          <a:latin typeface="Times New Roman" pitchFamily="18" charset="0"/>
                          <a:ea typeface="Times New Roman"/>
                          <a:cs typeface="Times New Roman" pitchFamily="18" charset="0"/>
                        </a:rPr>
                        <a:t>Texts as intertextual,</a:t>
                      </a:r>
                      <a:r>
                        <a:rPr lang="en-US" sz="1200" b="0" baseline="0" noProof="0" dirty="0">
                          <a:latin typeface="Times New Roman" pitchFamily="18" charset="0"/>
                          <a:ea typeface="Times New Roman"/>
                          <a:cs typeface="Times New Roman" pitchFamily="18" charset="0"/>
                        </a:rPr>
                        <a:t> </a:t>
                      </a:r>
                      <a:r>
                        <a:rPr lang="en-US" sz="1200" b="0" baseline="0" noProof="0" dirty="0" err="1">
                          <a:latin typeface="Times New Roman" pitchFamily="18" charset="0"/>
                          <a:ea typeface="Times New Roman"/>
                          <a:cs typeface="Times New Roman" pitchFamily="18" charset="0"/>
                        </a:rPr>
                        <a:t>multivocal</a:t>
                      </a:r>
                      <a:r>
                        <a:rPr lang="en-US" sz="1200" b="0" baseline="0" noProof="0" dirty="0">
                          <a:latin typeface="Times New Roman" pitchFamily="18" charset="0"/>
                          <a:ea typeface="Times New Roman"/>
                          <a:cs typeface="Times New Roman" pitchFamily="18" charset="0"/>
                        </a:rPr>
                        <a:t>, with multiple contradictions, readings and interpretations</a:t>
                      </a:r>
                      <a:endParaRPr lang="en-US" sz="1200" b="0" noProof="0" dirty="0">
                        <a:latin typeface="Times New Roman" pitchFamily="18" charset="0"/>
                        <a:ea typeface="Times New Roman"/>
                        <a:cs typeface="Times New Roman"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10001"/>
                  </a:ext>
                </a:extLst>
              </a:tr>
              <a:tr h="854024">
                <a:tc>
                  <a:txBody>
                    <a:bodyPr/>
                    <a:lstStyle/>
                    <a:p>
                      <a:pPr>
                        <a:spcAft>
                          <a:spcPts val="0"/>
                        </a:spcAft>
                      </a:pPr>
                      <a:r>
                        <a:rPr lang="en-US" sz="1200" noProof="0" dirty="0">
                          <a:latin typeface="Times New Roman" pitchFamily="18" charset="0"/>
                          <a:ea typeface="Times New Roman"/>
                          <a:cs typeface="Times New Roman" pitchFamily="18" charset="0"/>
                        </a:rPr>
                        <a:t>To be able to decode writing</a:t>
                      </a:r>
                    </a:p>
                  </a:txBody>
                  <a:tcPr marL="68580" marR="68580" marT="0" marB="0">
                    <a:solidFill>
                      <a:schemeClr val="accent1">
                        <a:lumMod val="20000"/>
                        <a:lumOff val="80000"/>
                      </a:schemeClr>
                    </a:solidFill>
                  </a:tcPr>
                </a:tc>
                <a:tc>
                  <a:txBody>
                    <a:bodyPr/>
                    <a:lstStyle/>
                    <a:p>
                      <a:pPr>
                        <a:spcAft>
                          <a:spcPts val="0"/>
                        </a:spcAft>
                      </a:pPr>
                      <a:r>
                        <a:rPr lang="en-US" sz="1200" noProof="0" dirty="0">
                          <a:latin typeface="Times New Roman" pitchFamily="18" charset="0"/>
                          <a:ea typeface="Times New Roman"/>
                          <a:cs typeface="Times New Roman" pitchFamily="18" charset="0"/>
                        </a:rPr>
                        <a:t>To be able to identify  culturally appropriate forms of</a:t>
                      </a:r>
                      <a:r>
                        <a:rPr lang="en-US" sz="1200" baseline="0" noProof="0" dirty="0">
                          <a:latin typeface="Times New Roman" pitchFamily="18" charset="0"/>
                          <a:ea typeface="Times New Roman"/>
                          <a:cs typeface="Times New Roman" pitchFamily="18" charset="0"/>
                        </a:rPr>
                        <a:t> discourse</a:t>
                      </a:r>
                      <a:endParaRPr lang="en-US" sz="1200" noProof="0" dirty="0">
                        <a:latin typeface="Times New Roman" pitchFamily="18" charset="0"/>
                        <a:ea typeface="Times New Roman"/>
                        <a:cs typeface="Times New Roman" pitchFamily="18" charset="0"/>
                      </a:endParaRP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200" kern="1200" noProof="0" dirty="0">
                          <a:solidFill>
                            <a:schemeClr val="dk1"/>
                          </a:solidFill>
                          <a:latin typeface="Times New Roman" pitchFamily="18" charset="0"/>
                          <a:ea typeface="+mn-ea"/>
                          <a:cs typeface="Times New Roman" pitchFamily="18" charset="0"/>
                        </a:rPr>
                        <a:t>To understand how texts</a:t>
                      </a:r>
                      <a:r>
                        <a:rPr kumimoji="0" lang="en-US" sz="1200" kern="1200" baseline="0" noProof="0" dirty="0">
                          <a:solidFill>
                            <a:schemeClr val="dk1"/>
                          </a:solidFill>
                          <a:latin typeface="Times New Roman" pitchFamily="18" charset="0"/>
                          <a:ea typeface="+mn-ea"/>
                          <a:cs typeface="Times New Roman" pitchFamily="18" charset="0"/>
                        </a:rPr>
                        <a:t> </a:t>
                      </a:r>
                      <a:r>
                        <a:rPr kumimoji="0" lang="en-US" sz="1200" kern="1200" noProof="0" dirty="0">
                          <a:solidFill>
                            <a:schemeClr val="dk1"/>
                          </a:solidFill>
                          <a:latin typeface="Times New Roman" pitchFamily="18" charset="0"/>
                          <a:ea typeface="+mn-ea"/>
                          <a:cs typeface="Times New Roman" pitchFamily="18" charset="0"/>
                        </a:rPr>
                        <a:t>reproduces social inequalities as they relate to issues such as race , gender , social class, </a:t>
                      </a:r>
                      <a:r>
                        <a:rPr kumimoji="0" lang="en-US" sz="1200" kern="1200" noProof="0" dirty="0" err="1">
                          <a:solidFill>
                            <a:schemeClr val="dk1"/>
                          </a:solidFill>
                          <a:latin typeface="Times New Roman" pitchFamily="18" charset="0"/>
                          <a:ea typeface="+mn-ea"/>
                          <a:cs typeface="Times New Roman" pitchFamily="18" charset="0"/>
                        </a:rPr>
                        <a:t>etc</a:t>
                      </a:r>
                      <a:endParaRPr lang="en-US" sz="1200" noProof="0" dirty="0">
                        <a:latin typeface="Times New Roman" pitchFamily="18" charset="0"/>
                        <a:ea typeface="Times New Roman"/>
                        <a:cs typeface="Times New Roman" pitchFamily="18" charset="0"/>
                      </a:endParaRPr>
                    </a:p>
                  </a:txBody>
                  <a:tcPr marL="68580" marR="68580" marT="0" marB="0"/>
                </a:tc>
                <a:tc>
                  <a:txBody>
                    <a:bodyPr/>
                    <a:lstStyle/>
                    <a:p>
                      <a:pPr>
                        <a:lnSpc>
                          <a:spcPct val="80000"/>
                        </a:lnSpc>
                      </a:pPr>
                      <a:r>
                        <a:rPr lang="en-US" sz="1200" noProof="0" dirty="0">
                          <a:latin typeface="Times New Roman" pitchFamily="18" charset="0"/>
                          <a:cs typeface="Times New Roman" pitchFamily="18" charset="0"/>
                        </a:rPr>
                        <a:t>Being able to see conflicting and competing discourses, voices, </a:t>
                      </a:r>
                      <a:r>
                        <a:rPr lang="en-US" sz="1200" noProof="0" dirty="0" err="1">
                          <a:latin typeface="Times New Roman" pitchFamily="18" charset="0"/>
                          <a:cs typeface="Times New Roman" pitchFamily="18" charset="0"/>
                        </a:rPr>
                        <a:t>psitionings</a:t>
                      </a:r>
                      <a:r>
                        <a:rPr lang="en-US" sz="1200" noProof="0" dirty="0">
                          <a:latin typeface="Times New Roman" pitchFamily="18" charset="0"/>
                          <a:cs typeface="Times New Roman" pitchFamily="18" charset="0"/>
                        </a:rPr>
                        <a:t> and repositioning</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noProof="0" dirty="0">
                        <a:latin typeface="Times New Roman" pitchFamily="18" charset="0"/>
                        <a:ea typeface="Times New Roman"/>
                        <a:cs typeface="Times New Roman" pitchFamily="18" charset="0"/>
                      </a:endParaRPr>
                    </a:p>
                  </a:txBody>
                  <a:tcPr marL="68580" marR="68580" marT="0" marB="0"/>
                </a:tc>
                <a:extLst>
                  <a:ext uri="{0D108BD9-81ED-4DB2-BD59-A6C34878D82A}">
                    <a16:rowId xmlns:a16="http://schemas.microsoft.com/office/drawing/2014/main" val="10002"/>
                  </a:ext>
                </a:extLst>
              </a:tr>
              <a:tr h="1067529">
                <a:tc>
                  <a:txBody>
                    <a:bodyPr/>
                    <a:lstStyle/>
                    <a:p>
                      <a:pPr>
                        <a:spcAft>
                          <a:spcPts val="0"/>
                        </a:spcAft>
                      </a:pPr>
                      <a:r>
                        <a:rPr lang="en-US" sz="1200" noProof="0" dirty="0">
                          <a:latin typeface="Times New Roman" pitchFamily="18" charset="0"/>
                          <a:ea typeface="Times New Roman"/>
                          <a:cs typeface="Times New Roman" pitchFamily="18" charset="0"/>
                        </a:rPr>
                        <a:t>An individual internal capability </a:t>
                      </a:r>
                    </a:p>
                  </a:txBody>
                  <a:tcPr marL="68580" marR="68580" marT="0" marB="0">
                    <a:solidFill>
                      <a:schemeClr val="accent1">
                        <a:lumMod val="40000"/>
                        <a:lumOff val="60000"/>
                      </a:schemeClr>
                    </a:solidFill>
                  </a:tcPr>
                </a:tc>
                <a:tc>
                  <a:txBody>
                    <a:bodyPr/>
                    <a:lstStyle/>
                    <a:p>
                      <a:pPr>
                        <a:spcAft>
                          <a:spcPts val="0"/>
                        </a:spcAft>
                      </a:pPr>
                      <a:r>
                        <a:rPr lang="en-US" sz="1200" noProof="0" dirty="0">
                          <a:latin typeface="Times New Roman" pitchFamily="18" charset="0"/>
                          <a:ea typeface="Times New Roman"/>
                          <a:cs typeface="Times New Roman" pitchFamily="18" charset="0"/>
                        </a:rPr>
                        <a:t>A contextual and social practice (one has to be socialized into a practice to learn to read texts of type X in way Y)</a:t>
                      </a:r>
                      <a:r>
                        <a:rPr kumimoji="0" lang="en-US" sz="1200" kern="1200" noProof="0" dirty="0">
                          <a:solidFill>
                            <a:schemeClr val="dk1"/>
                          </a:solidFill>
                          <a:latin typeface="Times New Roman" pitchFamily="18" charset="0"/>
                          <a:ea typeface="+mn-ea"/>
                          <a:cs typeface="Times New Roman" pitchFamily="18" charset="0"/>
                        </a:rPr>
                        <a:t> </a:t>
                      </a:r>
                      <a:endParaRPr lang="en-US" sz="1200" noProof="0" dirty="0">
                        <a:latin typeface="Times New Roman" pitchFamily="18" charset="0"/>
                        <a:ea typeface="Times New Roman"/>
                        <a:cs typeface="Times New Roman" pitchFamily="18" charset="0"/>
                      </a:endParaRPr>
                    </a:p>
                  </a:txBody>
                  <a:tcPr marL="68580" marR="68580" marT="0" marB="0">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noProof="0" dirty="0">
                          <a:latin typeface="Times New Roman" pitchFamily="18" charset="0"/>
                          <a:ea typeface="Times New Roman"/>
                          <a:cs typeface="Times New Roman" pitchFamily="18" charset="0"/>
                        </a:rPr>
                        <a:t>An emancipatory practice that allows us to see </a:t>
                      </a:r>
                      <a:r>
                        <a:rPr kumimoji="0" lang="en-US" sz="1200" kern="1200" noProof="0" dirty="0">
                          <a:solidFill>
                            <a:schemeClr val="dk1"/>
                          </a:solidFill>
                          <a:latin typeface="Times New Roman" pitchFamily="18" charset="0"/>
                          <a:ea typeface="+mn-ea"/>
                          <a:cs typeface="Times New Roman" pitchFamily="18" charset="0"/>
                        </a:rPr>
                        <a:t>inequalities expressed, produced and reproduced through language</a:t>
                      </a:r>
                      <a:r>
                        <a:rPr lang="en-US" sz="1200" noProof="0" dirty="0">
                          <a:latin typeface="Times New Roman" pitchFamily="18" charset="0"/>
                          <a:ea typeface="Times New Roman"/>
                          <a:cs typeface="Times New Roman" pitchFamily="18" charset="0"/>
                        </a:rPr>
                        <a:t>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noProof="0" dirty="0">
                        <a:latin typeface="Times New Roman" pitchFamily="18" charset="0"/>
                        <a:ea typeface="Times New Roman"/>
                        <a:cs typeface="Times New Roman" pitchFamily="18" charset="0"/>
                      </a:endParaRPr>
                    </a:p>
                  </a:txBody>
                  <a:tcPr marL="68580" marR="68580" marT="0" marB="0">
                    <a:solidFill>
                      <a:schemeClr val="accent1">
                        <a:lumMod val="40000"/>
                        <a:lumOff val="60000"/>
                      </a:schemeClr>
                    </a:solidFill>
                  </a:tcPr>
                </a:tc>
                <a:tc>
                  <a:txBody>
                    <a:bodyPr/>
                    <a:lstStyle/>
                    <a:p>
                      <a:pPr marL="0" marR="0" indent="0" algn="l" defTabSz="914400" rtl="0" eaLnBrk="1" fontAlgn="auto" latinLnBrk="0" hangingPunct="1">
                        <a:lnSpc>
                          <a:spcPct val="80000"/>
                        </a:lnSpc>
                        <a:spcBef>
                          <a:spcPts val="0"/>
                        </a:spcBef>
                        <a:spcAft>
                          <a:spcPts val="0"/>
                        </a:spcAft>
                        <a:buClrTx/>
                        <a:buSzTx/>
                        <a:buFontTx/>
                        <a:buNone/>
                        <a:tabLst/>
                        <a:defRPr/>
                      </a:pPr>
                      <a:r>
                        <a:rPr lang="en-US" sz="1200" noProof="0" dirty="0">
                          <a:latin typeface="Times New Roman" pitchFamily="18" charset="0"/>
                          <a:cs typeface="Times New Roman" pitchFamily="18" charset="0"/>
                        </a:rPr>
                        <a:t>A complex practice that involves finding multiple views of what is happening, not the truth about what is happening</a:t>
                      </a:r>
                    </a:p>
                    <a:p>
                      <a:pPr>
                        <a:lnSpc>
                          <a:spcPct val="80000"/>
                        </a:lnSpc>
                      </a:pPr>
                      <a:endParaRPr lang="en-US" sz="1200" noProof="0" dirty="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noProof="0" dirty="0">
                        <a:latin typeface="Times New Roman" pitchFamily="18" charset="0"/>
                        <a:ea typeface="Times New Roman"/>
                        <a:cs typeface="Times New Roman"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10003"/>
                  </a:ext>
                </a:extLst>
              </a:tr>
              <a:tr h="1494541">
                <a:tc>
                  <a:txBody>
                    <a:bodyPr/>
                    <a:lstStyle/>
                    <a:p>
                      <a:pPr>
                        <a:spcAft>
                          <a:spcPts val="0"/>
                        </a:spcAft>
                      </a:pPr>
                      <a:r>
                        <a:rPr lang="en-US" sz="1200" noProof="0" dirty="0">
                          <a:latin typeface="Times New Roman" pitchFamily="18" charset="0"/>
                          <a:ea typeface="Times New Roman"/>
                          <a:cs typeface="Times New Roman" pitchFamily="18" charset="0"/>
                        </a:rPr>
                        <a:t>A culturally neutral activity, universal in its features</a:t>
                      </a:r>
                    </a:p>
                  </a:txBody>
                  <a:tcPr marL="68580" marR="68580" marT="0" marB="0">
                    <a:solidFill>
                      <a:schemeClr val="accent1">
                        <a:lumMod val="20000"/>
                        <a:lumOff val="80000"/>
                      </a:schemeClr>
                    </a:solidFill>
                  </a:tcPr>
                </a:tc>
                <a:tc>
                  <a:txBody>
                    <a:bodyPr/>
                    <a:lstStyle/>
                    <a:p>
                      <a:pPr>
                        <a:spcAft>
                          <a:spcPts val="0"/>
                        </a:spcAft>
                      </a:pPr>
                      <a:r>
                        <a:rPr lang="en-US" sz="1200" noProof="0" dirty="0">
                          <a:latin typeface="Times New Roman" pitchFamily="18" charset="0"/>
                          <a:ea typeface="Times New Roman"/>
                          <a:cs typeface="Times New Roman" pitchFamily="18" charset="0"/>
                        </a:rPr>
                        <a:t>A culturally specific</a:t>
                      </a:r>
                      <a:r>
                        <a:rPr lang="en-US" sz="1200" baseline="0" noProof="0" dirty="0">
                          <a:latin typeface="Times New Roman" pitchFamily="18" charset="0"/>
                          <a:ea typeface="Times New Roman"/>
                          <a:cs typeface="Times New Roman" pitchFamily="18" charset="0"/>
                        </a:rPr>
                        <a:t> activity</a:t>
                      </a:r>
                      <a:endParaRPr lang="en-US" sz="1200" noProof="0" dirty="0">
                        <a:latin typeface="Times New Roman" pitchFamily="18" charset="0"/>
                        <a:ea typeface="Times New Roman"/>
                        <a:cs typeface="Times New Roman" pitchFamily="18" charset="0"/>
                      </a:endParaRP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200" kern="1200" noProof="0" dirty="0">
                          <a:solidFill>
                            <a:schemeClr val="dk1"/>
                          </a:solidFill>
                          <a:latin typeface="Times New Roman" pitchFamily="18" charset="0"/>
                          <a:ea typeface="+mn-ea"/>
                          <a:cs typeface="Times New Roman" pitchFamily="18" charset="0"/>
                        </a:rPr>
                        <a:t>A culturally specific activity embedded w</a:t>
                      </a:r>
                      <a:r>
                        <a:rPr kumimoji="0" lang="en-US" sz="1200" kern="1200" baseline="0" noProof="0" dirty="0">
                          <a:solidFill>
                            <a:schemeClr val="dk1"/>
                          </a:solidFill>
                          <a:latin typeface="Times New Roman" pitchFamily="18" charset="0"/>
                          <a:ea typeface="+mn-ea"/>
                          <a:cs typeface="Times New Roman" pitchFamily="18" charset="0"/>
                        </a:rPr>
                        <a:t>ith issues of power, domination, access, diversity, </a:t>
                      </a:r>
                      <a:r>
                        <a:rPr kumimoji="0" lang="en-US" sz="1200" kern="1200" baseline="0" noProof="0" dirty="0" err="1">
                          <a:solidFill>
                            <a:schemeClr val="dk1"/>
                          </a:solidFill>
                          <a:latin typeface="Times New Roman" pitchFamily="18" charset="0"/>
                          <a:ea typeface="+mn-ea"/>
                          <a:cs typeface="Times New Roman" pitchFamily="18" charset="0"/>
                        </a:rPr>
                        <a:t>etc</a:t>
                      </a:r>
                      <a:endParaRPr lang="en-US" sz="1200" noProof="0" dirty="0">
                        <a:latin typeface="Times New Roman" pitchFamily="18" charset="0"/>
                        <a:ea typeface="Times New Roman"/>
                        <a:cs typeface="Times New Roman" pitchFamily="18" charset="0"/>
                      </a:endParaRP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noProof="0" dirty="0">
                          <a:latin typeface="Times New Roman" pitchFamily="18" charset="0"/>
                          <a:cs typeface="Times New Roman" pitchFamily="18" charset="0"/>
                        </a:rPr>
                        <a:t>A historically charged activity that involves understanding how texts constitute power relations, how texts position, locate, define, and enable and regulate readers, and how texts construct social identities, and make available various meanings, ideas and versions of the world</a:t>
                      </a:r>
                    </a:p>
                  </a:txBody>
                  <a:tcPr marL="68580" marR="68580" marT="0" marB="0"/>
                </a:tc>
                <a:extLst>
                  <a:ext uri="{0D108BD9-81ED-4DB2-BD59-A6C34878D82A}">
                    <a16:rowId xmlns:a16="http://schemas.microsoft.com/office/drawing/2014/main" val="10004"/>
                  </a:ext>
                </a:extLst>
              </a:tr>
              <a:tr h="1067529">
                <a:tc>
                  <a:txBody>
                    <a:bodyPr/>
                    <a:lstStyle/>
                    <a:p>
                      <a:pPr>
                        <a:spcAft>
                          <a:spcPts val="0"/>
                        </a:spcAft>
                      </a:pPr>
                      <a:endParaRPr kumimoji="0" lang="en-US" sz="1200" kern="1200" noProof="0" dirty="0">
                        <a:solidFill>
                          <a:schemeClr val="dk1"/>
                        </a:solidFill>
                        <a:latin typeface="Times New Roman" pitchFamily="18" charset="0"/>
                        <a:ea typeface="Times New Roman"/>
                        <a:cs typeface="Times New Roman" pitchFamily="18" charset="0"/>
                      </a:endParaRPr>
                    </a:p>
                    <a:p>
                      <a:pPr>
                        <a:spcAft>
                          <a:spcPts val="0"/>
                        </a:spcAft>
                      </a:pPr>
                      <a:r>
                        <a:rPr kumimoji="0" lang="en-US" sz="1200" kern="1200" noProof="0" dirty="0">
                          <a:solidFill>
                            <a:schemeClr val="dk1"/>
                          </a:solidFill>
                          <a:latin typeface="Times New Roman" pitchFamily="18" charset="0"/>
                          <a:ea typeface="Times New Roman"/>
                          <a:cs typeface="Times New Roman" pitchFamily="18" charset="0"/>
                        </a:rPr>
                        <a:t>A fixed set of skills</a:t>
                      </a:r>
                    </a:p>
                  </a:txBody>
                  <a:tcPr marL="68580" marR="68580" marT="0" marB="0">
                    <a:solidFill>
                      <a:schemeClr val="accent1">
                        <a:lumMod val="40000"/>
                        <a:lumOff val="60000"/>
                      </a:schemeClr>
                    </a:solidFill>
                  </a:tcPr>
                </a:tc>
                <a:tc>
                  <a:txBody>
                    <a:bodyPr/>
                    <a:lstStyle/>
                    <a:p>
                      <a:pPr>
                        <a:spcAft>
                          <a:spcPts val="0"/>
                        </a:spcAft>
                      </a:pPr>
                      <a:r>
                        <a:rPr lang="en-US" sz="1200" noProof="0" dirty="0">
                          <a:latin typeface="Times New Roman" pitchFamily="18" charset="0"/>
                          <a:ea typeface="Times New Roman"/>
                          <a:cs typeface="Times New Roman" pitchFamily="18" charset="0"/>
                        </a:rPr>
                        <a:t>A plural set of social practices into which </a:t>
                      </a:r>
                      <a:r>
                        <a:rPr lang="en-US" sz="1200" noProof="0" dirty="0" err="1">
                          <a:latin typeface="Times New Roman" pitchFamily="18" charset="0"/>
                          <a:ea typeface="Times New Roman"/>
                          <a:cs typeface="Times New Roman" pitchFamily="18" charset="0"/>
                        </a:rPr>
                        <a:t>sts</a:t>
                      </a:r>
                      <a:r>
                        <a:rPr lang="en-US" sz="1200" noProof="0" dirty="0">
                          <a:latin typeface="Times New Roman" pitchFamily="18" charset="0"/>
                          <a:ea typeface="Times New Roman"/>
                          <a:cs typeface="Times New Roman" pitchFamily="18" charset="0"/>
                        </a:rPr>
                        <a:t> are acculturated</a:t>
                      </a:r>
                    </a:p>
                  </a:txBody>
                  <a:tcPr marL="68580" marR="68580" marT="0" marB="0">
                    <a:solidFill>
                      <a:schemeClr val="accent1">
                        <a:lumMod val="40000"/>
                        <a:lumOff val="60000"/>
                      </a:schemeClr>
                    </a:solidFill>
                  </a:tcPr>
                </a:tc>
                <a:tc>
                  <a:txBody>
                    <a:bodyPr/>
                    <a:lstStyle/>
                    <a:p>
                      <a:pPr>
                        <a:spcAft>
                          <a:spcPts val="0"/>
                        </a:spcAft>
                      </a:pPr>
                      <a:r>
                        <a:rPr lang="en-US" sz="1200" noProof="0" dirty="0">
                          <a:latin typeface="Times New Roman" pitchFamily="18" charset="0"/>
                          <a:ea typeface="Times New Roman"/>
                          <a:cs typeface="Times New Roman" pitchFamily="18" charset="0"/>
                        </a:rPr>
                        <a:t>A reflective and critical practice that involves</a:t>
                      </a:r>
                      <a:r>
                        <a:rPr lang="en-US" sz="1200" baseline="0" noProof="0" dirty="0">
                          <a:latin typeface="Times New Roman" pitchFamily="18" charset="0"/>
                          <a:ea typeface="Times New Roman"/>
                          <a:cs typeface="Times New Roman" pitchFamily="18" charset="0"/>
                        </a:rPr>
                        <a:t> </a:t>
                      </a:r>
                      <a:r>
                        <a:rPr lang="en-US" sz="1200" noProof="0" dirty="0">
                          <a:latin typeface="Times New Roman" pitchFamily="18" charset="0"/>
                          <a:ea typeface="Times New Roman"/>
                          <a:cs typeface="Times New Roman" pitchFamily="18" charset="0"/>
                        </a:rPr>
                        <a:t>naming and renaming of the world and developing the capacity to rewrite, redesign and reshape it in community’s interests</a:t>
                      </a:r>
                    </a:p>
                  </a:txBody>
                  <a:tcPr marL="68580" marR="68580" marT="0" marB="0">
                    <a:solidFill>
                      <a:schemeClr val="accent1">
                        <a:lumMod val="40000"/>
                        <a:lumOff val="60000"/>
                      </a:schemeClr>
                    </a:solidFill>
                  </a:tcPr>
                </a:tc>
                <a:tc>
                  <a:txBody>
                    <a:bodyPr/>
                    <a:lstStyle/>
                    <a:p>
                      <a:pPr marL="0" marR="0" indent="0" algn="l" defTabSz="914400" rtl="0" eaLnBrk="1" fontAlgn="auto" latinLnBrk="0" hangingPunct="1">
                        <a:lnSpc>
                          <a:spcPct val="80000"/>
                        </a:lnSpc>
                        <a:spcBef>
                          <a:spcPts val="0"/>
                        </a:spcBef>
                        <a:spcAft>
                          <a:spcPts val="0"/>
                        </a:spcAft>
                        <a:buClrTx/>
                        <a:buSzTx/>
                        <a:buFontTx/>
                        <a:buNone/>
                        <a:tabLst/>
                        <a:defRPr/>
                      </a:pPr>
                      <a:r>
                        <a:rPr lang="en-US" sz="1200" noProof="0" dirty="0">
                          <a:latin typeface="Times New Roman" pitchFamily="18" charset="0"/>
                          <a:cs typeface="Times New Roman" pitchFamily="18" charset="0"/>
                        </a:rPr>
                        <a:t>The practice of </a:t>
                      </a:r>
                      <a:r>
                        <a:rPr lang="en-US" sz="1200" noProof="0" dirty="0" err="1">
                          <a:latin typeface="Times New Roman" pitchFamily="18" charset="0"/>
                          <a:cs typeface="Times New Roman" pitchFamily="18" charset="0"/>
                        </a:rPr>
                        <a:t>complexifying</a:t>
                      </a:r>
                      <a:r>
                        <a:rPr lang="en-US" sz="1200" noProof="0" dirty="0">
                          <a:latin typeface="Times New Roman" pitchFamily="18" charset="0"/>
                          <a:cs typeface="Times New Roman" pitchFamily="18" charset="0"/>
                        </a:rPr>
                        <a:t> and deconstructing ideas about gender, class, race, ethnicity, etc.</a:t>
                      </a:r>
                      <a:endParaRPr lang="en-US" sz="1200" noProof="0" dirty="0">
                        <a:latin typeface="Times New Roman" pitchFamily="18" charset="0"/>
                        <a:ea typeface="Times New Roman"/>
                        <a:cs typeface="Times New Roman" pitchFamily="18" charset="0"/>
                      </a:endParaRPr>
                    </a:p>
                    <a:p>
                      <a:pPr>
                        <a:spcAft>
                          <a:spcPts val="0"/>
                        </a:spcAft>
                      </a:pPr>
                      <a:endParaRPr lang="en-US" sz="1200" noProof="0" dirty="0">
                        <a:latin typeface="Times New Roman" pitchFamily="18" charset="0"/>
                        <a:ea typeface="Times New Roman"/>
                        <a:cs typeface="Times New Roman"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5392654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C-</a:t>
            </a:r>
            <a:r>
              <a:rPr lang="es-CO" dirty="0" err="1"/>
              <a:t>Discourse</a:t>
            </a:r>
            <a:r>
              <a:rPr lang="es-CO" dirty="0"/>
              <a:t> </a:t>
            </a:r>
            <a:r>
              <a:rPr lang="es-CO" dirty="0" err="1"/>
              <a:t>communities</a:t>
            </a:r>
            <a:endParaRPr lang="en-US" dirty="0"/>
          </a:p>
        </p:txBody>
      </p:sp>
      <p:sp>
        <p:nvSpPr>
          <p:cNvPr id="3" name="Marcador de contenido 2"/>
          <p:cNvSpPr>
            <a:spLocks noGrp="1"/>
          </p:cNvSpPr>
          <p:nvPr>
            <p:ph idx="1"/>
          </p:nvPr>
        </p:nvSpPr>
        <p:spPr/>
        <p:txBody>
          <a:bodyPr/>
          <a:lstStyle/>
          <a:p>
            <a:r>
              <a:rPr lang="en-US" dirty="0"/>
              <a:t>Discourse communities: it has not been easy to agree on exactly what the term means.</a:t>
            </a:r>
          </a:p>
          <a:p>
            <a:r>
              <a:rPr lang="en-US" dirty="0"/>
              <a:t>We need to avoid framing discourse communities as determinate, static, autonomous, and predictable arenas of shared and agreed upon values and conventions, steering clear of the idea of ‘‘discursive utopias’’</a:t>
            </a:r>
          </a:p>
          <a:p>
            <a:r>
              <a:rPr lang="en-US" dirty="0"/>
              <a:t>Recently they are seen not as monolithic and unitary structures but as systems of multiply overlapping and intersecting beliefs and practices</a:t>
            </a:r>
          </a:p>
          <a:p>
            <a:endParaRPr lang="en-US" dirty="0"/>
          </a:p>
        </p:txBody>
      </p:sp>
    </p:spTree>
    <p:extLst>
      <p:ext uri="{BB962C8B-B14F-4D97-AF65-F5344CB8AC3E}">
        <p14:creationId xmlns:p14="http://schemas.microsoft.com/office/powerpoint/2010/main" val="3693555160"/>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432A30"/>
      </a:dk2>
      <a:lt2>
        <a:srgbClr val="F2F2F0"/>
      </a:lt2>
      <a:accent1>
        <a:srgbClr val="836C9F"/>
      </a:accent1>
      <a:accent2>
        <a:srgbClr val="BDAB56"/>
      </a:accent2>
      <a:accent3>
        <a:srgbClr val="B0565D"/>
      </a:accent3>
      <a:accent4>
        <a:srgbClr val="55B1BC"/>
      </a:accent4>
      <a:accent5>
        <a:srgbClr val="4D925F"/>
      </a:accent5>
      <a:accent6>
        <a:srgbClr val="E08C4A"/>
      </a:accent6>
      <a:hlink>
        <a:srgbClr val="55B1BC"/>
      </a:hlink>
      <a:folHlink>
        <a:srgbClr val="836C9F"/>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9270AA94-2367-4B1E-B579-26147B222BD0}"/>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TM10001105[[fn=Recorte]]</Template>
  <TotalTime>1463</TotalTime>
  <Words>2128</Words>
  <Application>Microsoft Office PowerPoint</Application>
  <PresentationFormat>Panorámica</PresentationFormat>
  <Paragraphs>169</Paragraphs>
  <Slides>17</Slides>
  <Notes>1</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17</vt:i4>
      </vt:variant>
    </vt:vector>
  </HeadingPairs>
  <TitlesOfParts>
    <vt:vector size="23" baseType="lpstr">
      <vt:lpstr>AdvP41153C</vt:lpstr>
      <vt:lpstr>Calibri</vt:lpstr>
      <vt:lpstr>Franklin Gothic Book</vt:lpstr>
      <vt:lpstr>FuturaBT-Book</vt:lpstr>
      <vt:lpstr>Times New Roman</vt:lpstr>
      <vt:lpstr>Crop</vt:lpstr>
      <vt:lpstr>Theories on which to base our tutoring</vt:lpstr>
      <vt:lpstr>Agenda –different approaches to writing and different classifications</vt:lpstr>
      <vt:lpstr>Archer’s main ideas </vt:lpstr>
      <vt:lpstr>Hyland’s main ideas</vt:lpstr>
      <vt:lpstr>Narrative Stages</vt:lpstr>
      <vt:lpstr>Features of Narratives</vt:lpstr>
      <vt:lpstr>Features of Narratives</vt:lpstr>
      <vt:lpstr>Presentación de PowerPoint</vt:lpstr>
      <vt:lpstr>C-Discourse communities</vt:lpstr>
      <vt:lpstr>Presentación de PowerPoint</vt:lpstr>
      <vt:lpstr>Presentación de PowerPoint</vt:lpstr>
      <vt:lpstr>The Teaching &amp; Learning Cycle</vt:lpstr>
      <vt:lpstr>The teaching-learning cycle- Derewianka, 2004, Gebhard &amp; Harman, 2011, Butt et al., 2000, Hyland, 2003, Hammond et al., 1992). </vt:lpstr>
      <vt:lpstr>The teaching &amp; learning cycle-Feez, 1998</vt:lpstr>
      <vt:lpstr>names</vt:lpstr>
      <vt:lpstr>Presentación de PowerPoint</vt:lpstr>
      <vt:lpstr>The Creating a Research Space [C.A.R.S.]: the organizational pattern of writing the introduction to scholarly research studies in a variety of disciplines: </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teorías y prácticas relacionadas con las tutorías sobre lectura y escritura en los cursos básicos de inglés</dc:title>
  <dc:creator>Docente</dc:creator>
  <cp:lastModifiedBy>Doris Correa</cp:lastModifiedBy>
  <cp:revision>56</cp:revision>
  <cp:lastPrinted>2022-05-04T22:17:56Z</cp:lastPrinted>
  <dcterms:created xsi:type="dcterms:W3CDTF">2018-10-29T19:02:43Z</dcterms:created>
  <dcterms:modified xsi:type="dcterms:W3CDTF">2022-05-05T03:53:44Z</dcterms:modified>
</cp:coreProperties>
</file>